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8" r:id="rId4"/>
    <p:sldId id="269" r:id="rId5"/>
    <p:sldId id="270" r:id="rId6"/>
    <p:sldId id="276" r:id="rId7"/>
    <p:sldId id="271" r:id="rId8"/>
    <p:sldId id="272" r:id="rId9"/>
    <p:sldId id="275" r:id="rId10"/>
    <p:sldId id="273" r:id="rId11"/>
    <p:sldId id="274" r:id="rId12"/>
    <p:sldId id="277" r:id="rId13"/>
    <p:sldId id="278" r:id="rId14"/>
    <p:sldId id="279" r:id="rId15"/>
    <p:sldId id="284" r:id="rId16"/>
    <p:sldId id="286" r:id="rId17"/>
    <p:sldId id="262" r:id="rId18"/>
  </p:sldIdLst>
  <p:sldSz cx="12192000" cy="6858000"/>
  <p:notesSz cx="6858000" cy="9144000"/>
  <p:embeddedFontLst>
    <p:embeddedFont>
      <p:font typeface="Montserrat Medium" pitchFamily="2" charset="0"/>
      <p:regular r:id="rId20"/>
      <p:italic r:id="rId21"/>
    </p:embeddedFont>
    <p:embeddedFont>
      <p:font typeface="Open Sans" pitchFamily="34" charset="0"/>
      <p:regular r:id="rId22"/>
      <p:bold r:id="rId23"/>
      <p:italic r:id="rId24"/>
      <p:boldItalic r:id="rId25"/>
    </p:embeddedFont>
    <p:embeddedFont>
      <p:font typeface="Montserrat" pitchFamily="2" charset="0"/>
      <p:regular r:id="rId26"/>
      <p:bold r:id="rId27"/>
      <p:italic r:id="rId28"/>
      <p:boldItalic r:id="rId29"/>
    </p:embeddedFont>
    <p:embeddedFont>
      <p:font typeface="Lato" pitchFamily="34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1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3681" userDrawn="1">
          <p15:clr>
            <a:srgbClr val="A4A3A4"/>
          </p15:clr>
        </p15:guide>
        <p15:guide id="5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9C8"/>
    <a:srgbClr val="452C92"/>
    <a:srgbClr val="2F5597"/>
    <a:srgbClr val="0073BC"/>
    <a:srgbClr val="FF0000"/>
    <a:srgbClr val="00FF00"/>
    <a:srgbClr val="395099"/>
    <a:srgbClr val="33C3FF"/>
    <a:srgbClr val="FCC960"/>
    <a:srgbClr val="A438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391"/>
        <p:guide pos="3840"/>
        <p:guide pos="415"/>
        <p:guide pos="3681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AngAx val="1"/>
    </c:view3D>
    <c:floor>
      <c:spPr>
        <a:noFill/>
        <a:ln w="6350">
          <a:noFill/>
        </a:ln>
      </c:spPr>
    </c:floor>
    <c:plotArea>
      <c:layout/>
      <c:bar3DChart>
        <c:barDir val="col"/>
        <c:grouping val="stacked"/>
        <c:ser>
          <c:idx val="2"/>
          <c:order val="0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dPt>
            <c:idx val="0"/>
            <c:spPr>
              <a:solidFill>
                <a:srgbClr val="61D9C8"/>
              </a:solidFill>
            </c:spPr>
          </c:dPt>
          <c:dPt>
            <c:idx val="1"/>
            <c:spPr>
              <a:solidFill>
                <a:srgbClr val="61D9C8"/>
              </a:solidFill>
            </c:spPr>
          </c:dPt>
          <c:dPt>
            <c:idx val="2"/>
            <c:spPr>
              <a:solidFill>
                <a:srgbClr val="61D9C8"/>
              </a:solidFill>
            </c:spPr>
          </c:dPt>
          <c:cat>
            <c:numRef>
              <c:f>Plan1!$A$2:$A$5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Plan1!$D$2:$D$5</c:f>
              <c:numCache>
                <c:formatCode>General</c:formatCode>
                <c:ptCount val="4"/>
                <c:pt idx="0">
                  <c:v>23</c:v>
                </c:pt>
                <c:pt idx="1">
                  <c:v>81</c:v>
                </c:pt>
                <c:pt idx="2">
                  <c:v>244</c:v>
                </c:pt>
              </c:numCache>
            </c:numRef>
          </c:val>
        </c:ser>
        <c:shape val="box"/>
        <c:axId val="109684608"/>
        <c:axId val="109686144"/>
        <c:axId val="0"/>
      </c:bar3DChart>
      <c:catAx>
        <c:axId val="109684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latin typeface="Montserrat" pitchFamily="2" charset="0"/>
              </a:defRPr>
            </a:pPr>
            <a:endParaRPr lang="pt-BR"/>
          </a:p>
        </c:txPr>
        <c:crossAx val="109686144"/>
        <c:crosses val="autoZero"/>
        <c:auto val="1"/>
        <c:lblAlgn val="ctr"/>
        <c:lblOffset val="100"/>
      </c:catAx>
      <c:valAx>
        <c:axId val="109686144"/>
        <c:scaling>
          <c:orientation val="minMax"/>
        </c:scaling>
        <c:delete val="1"/>
        <c:axPos val="l"/>
        <c:numFmt formatCode="General" sourceLinked="1"/>
        <c:tickLblPos val="none"/>
        <c:crossAx val="1096846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4EF37-24AA-4933-84B8-F8A958F106F3}" type="datetimeFigureOut">
              <a:rPr lang="pt-BR" smtClean="0"/>
              <a:pPr/>
              <a:t>20/05/2022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3615C-4559-45CD-B681-2FD5C9BA385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90149" y="1835998"/>
            <a:ext cx="3418025" cy="2062853"/>
          </a:xfrm>
          <a:custGeom>
            <a:avLst/>
            <a:gdLst>
              <a:gd name="connsiteX0" fmla="*/ 0 w 3418025"/>
              <a:gd name="connsiteY0" fmla="*/ 0 h 2062853"/>
              <a:gd name="connsiteX1" fmla="*/ 3418025 w 3418025"/>
              <a:gd name="connsiteY1" fmla="*/ 0 h 2062853"/>
              <a:gd name="connsiteX2" fmla="*/ 3418025 w 3418025"/>
              <a:gd name="connsiteY2" fmla="*/ 2062853 h 2062853"/>
              <a:gd name="connsiteX3" fmla="*/ 0 w 3418025"/>
              <a:gd name="connsiteY3" fmla="*/ 2062853 h 206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8025" h="2062853">
                <a:moveTo>
                  <a:pt x="0" y="0"/>
                </a:moveTo>
                <a:lnTo>
                  <a:pt x="3418025" y="0"/>
                </a:lnTo>
                <a:lnTo>
                  <a:pt x="3418025" y="2062853"/>
                </a:lnTo>
                <a:lnTo>
                  <a:pt x="0" y="20628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347797" y="4133920"/>
            <a:ext cx="3418025" cy="2062800"/>
          </a:xfrm>
          <a:custGeom>
            <a:avLst/>
            <a:gdLst>
              <a:gd name="connsiteX0" fmla="*/ 0 w 3418025"/>
              <a:gd name="connsiteY0" fmla="*/ 0 h 2062800"/>
              <a:gd name="connsiteX1" fmla="*/ 3418025 w 3418025"/>
              <a:gd name="connsiteY1" fmla="*/ 0 h 2062800"/>
              <a:gd name="connsiteX2" fmla="*/ 3418025 w 3418025"/>
              <a:gd name="connsiteY2" fmla="*/ 2062800 h 2062800"/>
              <a:gd name="connsiteX3" fmla="*/ 0 w 3418025"/>
              <a:gd name="connsiteY3" fmla="*/ 2062800 h 20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8025" h="2062800">
                <a:moveTo>
                  <a:pt x="0" y="0"/>
                </a:moveTo>
                <a:lnTo>
                  <a:pt x="3418025" y="0"/>
                </a:lnTo>
                <a:lnTo>
                  <a:pt x="3418025" y="2062800"/>
                </a:lnTo>
                <a:lnTo>
                  <a:pt x="0" y="2062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005447" y="1835997"/>
            <a:ext cx="3418025" cy="2062853"/>
          </a:xfrm>
          <a:custGeom>
            <a:avLst/>
            <a:gdLst>
              <a:gd name="connsiteX0" fmla="*/ 0 w 3418025"/>
              <a:gd name="connsiteY0" fmla="*/ 0 h 2062853"/>
              <a:gd name="connsiteX1" fmla="*/ 3418025 w 3418025"/>
              <a:gd name="connsiteY1" fmla="*/ 0 h 2062853"/>
              <a:gd name="connsiteX2" fmla="*/ 3418025 w 3418025"/>
              <a:gd name="connsiteY2" fmla="*/ 2062853 h 2062853"/>
              <a:gd name="connsiteX3" fmla="*/ 0 w 3418025"/>
              <a:gd name="connsiteY3" fmla="*/ 2062853 h 206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8025" h="2062853">
                <a:moveTo>
                  <a:pt x="0" y="0"/>
                </a:moveTo>
                <a:lnTo>
                  <a:pt x="3418025" y="0"/>
                </a:lnTo>
                <a:lnTo>
                  <a:pt x="3418025" y="2062853"/>
                </a:lnTo>
                <a:lnTo>
                  <a:pt x="0" y="20628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CF8428-689B-4711-AF4B-44CB72692897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7815" y="2545756"/>
            <a:ext cx="3603288" cy="3534659"/>
          </a:xfrm>
          <a:prstGeom prst="ellipse">
            <a:avLst/>
          </a:prstGeo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FEAC1-A21C-488E-9318-21799C96F49A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7388" y="1978237"/>
            <a:ext cx="6691312" cy="4243387"/>
          </a:xfrm>
          <a:custGeom>
            <a:avLst/>
            <a:gdLst>
              <a:gd name="connsiteX0" fmla="*/ 0 w 6691312"/>
              <a:gd name="connsiteY0" fmla="*/ 0 h 4243387"/>
              <a:gd name="connsiteX1" fmla="*/ 6691312 w 6691312"/>
              <a:gd name="connsiteY1" fmla="*/ 0 h 4243387"/>
              <a:gd name="connsiteX2" fmla="*/ 6691312 w 6691312"/>
              <a:gd name="connsiteY2" fmla="*/ 4243387 h 4243387"/>
              <a:gd name="connsiteX3" fmla="*/ 0 w 6691312"/>
              <a:gd name="connsiteY3" fmla="*/ 4243387 h 424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12" h="4243387">
                <a:moveTo>
                  <a:pt x="0" y="0"/>
                </a:moveTo>
                <a:lnTo>
                  <a:pt x="6691312" y="0"/>
                </a:lnTo>
                <a:lnTo>
                  <a:pt x="6691312" y="4243387"/>
                </a:lnTo>
                <a:lnTo>
                  <a:pt x="0" y="42433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F77EEE-3D95-406E-B4D9-834F9A0106DA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87388" y="1993900"/>
            <a:ext cx="3300412" cy="4243388"/>
          </a:xfrm>
          <a:custGeom>
            <a:avLst/>
            <a:gdLst>
              <a:gd name="connsiteX0" fmla="*/ 0 w 3300412"/>
              <a:gd name="connsiteY0" fmla="*/ 0 h 4243388"/>
              <a:gd name="connsiteX1" fmla="*/ 3300412 w 3300412"/>
              <a:gd name="connsiteY1" fmla="*/ 0 h 4243388"/>
              <a:gd name="connsiteX2" fmla="*/ 3300412 w 3300412"/>
              <a:gd name="connsiteY2" fmla="*/ 4243388 h 4243388"/>
              <a:gd name="connsiteX3" fmla="*/ 0 w 3300412"/>
              <a:gd name="connsiteY3" fmla="*/ 4243388 h 424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412" h="4243388">
                <a:moveTo>
                  <a:pt x="0" y="0"/>
                </a:moveTo>
                <a:lnTo>
                  <a:pt x="3300412" y="0"/>
                </a:lnTo>
                <a:lnTo>
                  <a:pt x="3300412" y="4243388"/>
                </a:lnTo>
                <a:lnTo>
                  <a:pt x="0" y="4243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078288" y="1978237"/>
            <a:ext cx="3300412" cy="4243388"/>
          </a:xfrm>
          <a:custGeom>
            <a:avLst/>
            <a:gdLst>
              <a:gd name="connsiteX0" fmla="*/ 0 w 3300412"/>
              <a:gd name="connsiteY0" fmla="*/ 0 h 4243388"/>
              <a:gd name="connsiteX1" fmla="*/ 3300412 w 3300412"/>
              <a:gd name="connsiteY1" fmla="*/ 0 h 4243388"/>
              <a:gd name="connsiteX2" fmla="*/ 3300412 w 3300412"/>
              <a:gd name="connsiteY2" fmla="*/ 4243388 h 4243388"/>
              <a:gd name="connsiteX3" fmla="*/ 0 w 3300412"/>
              <a:gd name="connsiteY3" fmla="*/ 4243388 h 424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412" h="4243388">
                <a:moveTo>
                  <a:pt x="0" y="0"/>
                </a:moveTo>
                <a:lnTo>
                  <a:pt x="3300412" y="0"/>
                </a:lnTo>
                <a:lnTo>
                  <a:pt x="3300412" y="4243388"/>
                </a:lnTo>
                <a:lnTo>
                  <a:pt x="0" y="4243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7469188" y="1978237"/>
            <a:ext cx="4028059" cy="2263563"/>
          </a:xfrm>
          <a:custGeom>
            <a:avLst/>
            <a:gdLst>
              <a:gd name="connsiteX0" fmla="*/ 0 w 4028059"/>
              <a:gd name="connsiteY0" fmla="*/ 0 h 2263563"/>
              <a:gd name="connsiteX1" fmla="*/ 4028059 w 4028059"/>
              <a:gd name="connsiteY1" fmla="*/ 0 h 2263563"/>
              <a:gd name="connsiteX2" fmla="*/ 4028059 w 4028059"/>
              <a:gd name="connsiteY2" fmla="*/ 2263563 h 2263563"/>
              <a:gd name="connsiteX3" fmla="*/ 0 w 4028059"/>
              <a:gd name="connsiteY3" fmla="*/ 2263563 h 226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8059" h="2263563">
                <a:moveTo>
                  <a:pt x="0" y="0"/>
                </a:moveTo>
                <a:lnTo>
                  <a:pt x="4028059" y="0"/>
                </a:lnTo>
                <a:lnTo>
                  <a:pt x="4028059" y="2263563"/>
                </a:lnTo>
                <a:lnTo>
                  <a:pt x="0" y="2263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7469188" y="4343400"/>
            <a:ext cx="1972800" cy="1878225"/>
          </a:xfrm>
          <a:custGeom>
            <a:avLst/>
            <a:gdLst>
              <a:gd name="connsiteX0" fmla="*/ 0 w 1972800"/>
              <a:gd name="connsiteY0" fmla="*/ 0 h 1878225"/>
              <a:gd name="connsiteX1" fmla="*/ 1972800 w 1972800"/>
              <a:gd name="connsiteY1" fmla="*/ 0 h 1878225"/>
              <a:gd name="connsiteX2" fmla="*/ 1972800 w 1972800"/>
              <a:gd name="connsiteY2" fmla="*/ 1878225 h 1878225"/>
              <a:gd name="connsiteX3" fmla="*/ 0 w 1972800"/>
              <a:gd name="connsiteY3" fmla="*/ 1878225 h 187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800" h="1878225">
                <a:moveTo>
                  <a:pt x="0" y="0"/>
                </a:moveTo>
                <a:lnTo>
                  <a:pt x="1972800" y="0"/>
                </a:lnTo>
                <a:lnTo>
                  <a:pt x="1972800" y="1878225"/>
                </a:lnTo>
                <a:lnTo>
                  <a:pt x="0" y="18782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9531647" y="4343399"/>
            <a:ext cx="1965600" cy="1878225"/>
          </a:xfrm>
          <a:custGeom>
            <a:avLst/>
            <a:gdLst>
              <a:gd name="connsiteX0" fmla="*/ 856953 w 1965600"/>
              <a:gd name="connsiteY0" fmla="*/ 469901 h 1878225"/>
              <a:gd name="connsiteX1" fmla="*/ 856953 w 1965600"/>
              <a:gd name="connsiteY1" fmla="*/ 1066801 h 1878225"/>
              <a:gd name="connsiteX2" fmla="*/ 1326853 w 1965600"/>
              <a:gd name="connsiteY2" fmla="*/ 1066801 h 1878225"/>
              <a:gd name="connsiteX3" fmla="*/ 1326853 w 1965600"/>
              <a:gd name="connsiteY3" fmla="*/ 469901 h 1878225"/>
              <a:gd name="connsiteX4" fmla="*/ 0 w 1965600"/>
              <a:gd name="connsiteY4" fmla="*/ 0 h 1878225"/>
              <a:gd name="connsiteX5" fmla="*/ 1965600 w 1965600"/>
              <a:gd name="connsiteY5" fmla="*/ 0 h 1878225"/>
              <a:gd name="connsiteX6" fmla="*/ 1965600 w 1965600"/>
              <a:gd name="connsiteY6" fmla="*/ 1878225 h 1878225"/>
              <a:gd name="connsiteX7" fmla="*/ 0 w 1965600"/>
              <a:gd name="connsiteY7" fmla="*/ 1878225 h 187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5600" h="1878225">
                <a:moveTo>
                  <a:pt x="856953" y="469901"/>
                </a:moveTo>
                <a:lnTo>
                  <a:pt x="856953" y="1066801"/>
                </a:lnTo>
                <a:lnTo>
                  <a:pt x="1326853" y="1066801"/>
                </a:lnTo>
                <a:lnTo>
                  <a:pt x="1326853" y="469901"/>
                </a:lnTo>
                <a:close/>
                <a:moveTo>
                  <a:pt x="0" y="0"/>
                </a:moveTo>
                <a:lnTo>
                  <a:pt x="1965600" y="0"/>
                </a:lnTo>
                <a:lnTo>
                  <a:pt x="1965600" y="1878225"/>
                </a:lnTo>
                <a:lnTo>
                  <a:pt x="0" y="18782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17382C-4FB9-4C3D-A954-ACEA925B1C09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7388" y="1978237"/>
            <a:ext cx="3300412" cy="4243387"/>
          </a:xfrm>
          <a:custGeom>
            <a:avLst/>
            <a:gdLst>
              <a:gd name="connsiteX0" fmla="*/ 0 w 3300412"/>
              <a:gd name="connsiteY0" fmla="*/ 0 h 4243387"/>
              <a:gd name="connsiteX1" fmla="*/ 3300412 w 3300412"/>
              <a:gd name="connsiteY1" fmla="*/ 0 h 4243387"/>
              <a:gd name="connsiteX2" fmla="*/ 3300412 w 3300412"/>
              <a:gd name="connsiteY2" fmla="*/ 4243387 h 4243387"/>
              <a:gd name="connsiteX3" fmla="*/ 0 w 3300412"/>
              <a:gd name="connsiteY3" fmla="*/ 4243387 h 424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412" h="4243387">
                <a:moveTo>
                  <a:pt x="0" y="0"/>
                </a:moveTo>
                <a:lnTo>
                  <a:pt x="3300412" y="0"/>
                </a:lnTo>
                <a:lnTo>
                  <a:pt x="3300412" y="4243387"/>
                </a:lnTo>
                <a:lnTo>
                  <a:pt x="0" y="42433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E6AC52-8186-4B8C-8E8A-1B1F86DF1E2F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76275" y="1934817"/>
            <a:ext cx="10872000" cy="2504661"/>
          </a:xfrm>
          <a:custGeom>
            <a:avLst/>
            <a:gdLst>
              <a:gd name="connsiteX0" fmla="*/ 0 w 10872000"/>
              <a:gd name="connsiteY0" fmla="*/ 0 h 2504661"/>
              <a:gd name="connsiteX1" fmla="*/ 10872000 w 10872000"/>
              <a:gd name="connsiteY1" fmla="*/ 0 h 2504661"/>
              <a:gd name="connsiteX2" fmla="*/ 10872000 w 10872000"/>
              <a:gd name="connsiteY2" fmla="*/ 2504661 h 2504661"/>
              <a:gd name="connsiteX3" fmla="*/ 0 w 10872000"/>
              <a:gd name="connsiteY3" fmla="*/ 2504661 h 250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2000" h="2504661">
                <a:moveTo>
                  <a:pt x="0" y="0"/>
                </a:moveTo>
                <a:lnTo>
                  <a:pt x="10872000" y="0"/>
                </a:lnTo>
                <a:lnTo>
                  <a:pt x="10872000" y="2504661"/>
                </a:lnTo>
                <a:lnTo>
                  <a:pt x="0" y="25046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A29064-24AE-4BA0-A3BC-C10B3F4DA159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76275" y="1934817"/>
            <a:ext cx="10872000" cy="4204726"/>
          </a:xfrm>
          <a:custGeom>
            <a:avLst/>
            <a:gdLst>
              <a:gd name="connsiteX0" fmla="*/ 0 w 10872000"/>
              <a:gd name="connsiteY0" fmla="*/ 0 h 2504661"/>
              <a:gd name="connsiteX1" fmla="*/ 10872000 w 10872000"/>
              <a:gd name="connsiteY1" fmla="*/ 0 h 2504661"/>
              <a:gd name="connsiteX2" fmla="*/ 10872000 w 10872000"/>
              <a:gd name="connsiteY2" fmla="*/ 2504661 h 2504661"/>
              <a:gd name="connsiteX3" fmla="*/ 0 w 10872000"/>
              <a:gd name="connsiteY3" fmla="*/ 2504661 h 250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2000" h="2504661">
                <a:moveTo>
                  <a:pt x="0" y="0"/>
                </a:moveTo>
                <a:lnTo>
                  <a:pt x="10872000" y="0"/>
                </a:lnTo>
                <a:lnTo>
                  <a:pt x="10872000" y="2504661"/>
                </a:lnTo>
                <a:lnTo>
                  <a:pt x="0" y="25046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37D62B1-E6A3-4D7E-99A1-C42DBDAAF969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25" y="985838"/>
            <a:ext cx="3225800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1243013"/>
            <a:ext cx="24352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86153" y="1808772"/>
            <a:ext cx="2184248" cy="3797977"/>
          </a:xfrm>
          <a:prstGeom prst="rect">
            <a:avLst/>
          </a:prstGeom>
        </p:spPr>
        <p:txBody>
          <a:bodyPr/>
          <a:lstStyle/>
          <a:p>
            <a:pPr lvl="0"/>
            <a:endParaRPr lang="en-ID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971926" y="1380816"/>
            <a:ext cx="2238232" cy="4653887"/>
          </a:xfrm>
          <a:custGeom>
            <a:avLst/>
            <a:gdLst>
              <a:gd name="connsiteX0" fmla="*/ 472907 w 2812473"/>
              <a:gd name="connsiteY0" fmla="*/ 0 h 5892800"/>
              <a:gd name="connsiteX1" fmla="*/ 671079 w 2812473"/>
              <a:gd name="connsiteY1" fmla="*/ 0 h 5892800"/>
              <a:gd name="connsiteX2" fmla="*/ 839947 w 2812473"/>
              <a:gd name="connsiteY2" fmla="*/ 171935 h 5892800"/>
              <a:gd name="connsiteX3" fmla="*/ 1344069 w 2812473"/>
              <a:gd name="connsiteY3" fmla="*/ 172167 h 5892800"/>
              <a:gd name="connsiteX4" fmla="*/ 1344070 w 2812473"/>
              <a:gd name="connsiteY4" fmla="*/ 172249 h 5892800"/>
              <a:gd name="connsiteX5" fmla="*/ 1432862 w 2812473"/>
              <a:gd name="connsiteY5" fmla="*/ 172208 h 5892800"/>
              <a:gd name="connsiteX6" fmla="*/ 1521654 w 2812473"/>
              <a:gd name="connsiteY6" fmla="*/ 172249 h 5892800"/>
              <a:gd name="connsiteX7" fmla="*/ 1521655 w 2812473"/>
              <a:gd name="connsiteY7" fmla="*/ 172167 h 5892800"/>
              <a:gd name="connsiteX8" fmla="*/ 2025778 w 2812473"/>
              <a:gd name="connsiteY8" fmla="*/ 171935 h 5892800"/>
              <a:gd name="connsiteX9" fmla="*/ 2194646 w 2812473"/>
              <a:gd name="connsiteY9" fmla="*/ 0 h 5892800"/>
              <a:gd name="connsiteX10" fmla="*/ 2504188 w 2812473"/>
              <a:gd name="connsiteY10" fmla="*/ 0 h 5892800"/>
              <a:gd name="connsiteX11" fmla="*/ 2504188 w 2812473"/>
              <a:gd name="connsiteY11" fmla="*/ 87 h 5892800"/>
              <a:gd name="connsiteX12" fmla="*/ 2348118 w 2812473"/>
              <a:gd name="connsiteY12" fmla="*/ 87 h 5892800"/>
              <a:gd name="connsiteX13" fmla="*/ 2338022 w 2812473"/>
              <a:gd name="connsiteY13" fmla="*/ 87 h 5892800"/>
              <a:gd name="connsiteX14" fmla="*/ 2338022 w 2812473"/>
              <a:gd name="connsiteY14" fmla="*/ 1122 h 5892800"/>
              <a:gd name="connsiteX15" fmla="*/ 2348118 w 2812473"/>
              <a:gd name="connsiteY15" fmla="*/ 87 h 5892800"/>
              <a:gd name="connsiteX16" fmla="*/ 2804637 w 2812473"/>
              <a:gd name="connsiteY16" fmla="*/ 378468 h 5892800"/>
              <a:gd name="connsiteX17" fmla="*/ 2812473 w 2812473"/>
              <a:gd name="connsiteY17" fmla="*/ 457522 h 5892800"/>
              <a:gd name="connsiteX18" fmla="*/ 2812473 w 2812473"/>
              <a:gd name="connsiteY18" fmla="*/ 5416718 h 5892800"/>
              <a:gd name="connsiteX19" fmla="*/ 2811438 w 2812473"/>
              <a:gd name="connsiteY19" fmla="*/ 5416718 h 5892800"/>
              <a:gd name="connsiteX20" fmla="*/ 2812473 w 2812473"/>
              <a:gd name="connsiteY20" fmla="*/ 5426814 h 5892800"/>
              <a:gd name="connsiteX21" fmla="*/ 2434092 w 2812473"/>
              <a:gd name="connsiteY21" fmla="*/ 5883333 h 5892800"/>
              <a:gd name="connsiteX22" fmla="*/ 2339653 w 2812473"/>
              <a:gd name="connsiteY22" fmla="*/ 5892694 h 5892800"/>
              <a:gd name="connsiteX23" fmla="*/ 2339653 w 2812473"/>
              <a:gd name="connsiteY23" fmla="*/ 5892800 h 5892800"/>
              <a:gd name="connsiteX24" fmla="*/ 476082 w 2812473"/>
              <a:gd name="connsiteY24" fmla="*/ 5892800 h 5892800"/>
              <a:gd name="connsiteX25" fmla="*/ 476082 w 2812473"/>
              <a:gd name="connsiteY25" fmla="*/ 5892313 h 5892800"/>
              <a:gd name="connsiteX26" fmla="*/ 471332 w 2812473"/>
              <a:gd name="connsiteY26" fmla="*/ 5892800 h 5892800"/>
              <a:gd name="connsiteX27" fmla="*/ 462932 w 2812473"/>
              <a:gd name="connsiteY27" fmla="*/ 5892800 h 5892800"/>
              <a:gd name="connsiteX28" fmla="*/ 305765 w 2812473"/>
              <a:gd name="connsiteY28" fmla="*/ 5864593 h 5892800"/>
              <a:gd name="connsiteX29" fmla="*/ 9467 w 2812473"/>
              <a:gd name="connsiteY29" fmla="*/ 5514967 h 5892800"/>
              <a:gd name="connsiteX30" fmla="*/ 106 w 2812473"/>
              <a:gd name="connsiteY30" fmla="*/ 5420528 h 5892800"/>
              <a:gd name="connsiteX31" fmla="*/ 0 w 2812473"/>
              <a:gd name="connsiteY31" fmla="*/ 5420528 h 5892800"/>
              <a:gd name="connsiteX32" fmla="*/ 0 w 2812473"/>
              <a:gd name="connsiteY32" fmla="*/ 412974 h 5892800"/>
              <a:gd name="connsiteX33" fmla="*/ 2672 w 2812473"/>
              <a:gd name="connsiteY33" fmla="*/ 383499 h 5892800"/>
              <a:gd name="connsiteX34" fmla="*/ 377491 w 2812473"/>
              <a:gd name="connsiteY34" fmla="*/ 9467 h 5892800"/>
              <a:gd name="connsiteX35" fmla="*/ 472907 w 2812473"/>
              <a:gd name="connsiteY35" fmla="*/ 106 h 58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12473" h="5892800">
                <a:moveTo>
                  <a:pt x="472907" y="0"/>
                </a:moveTo>
                <a:lnTo>
                  <a:pt x="671079" y="0"/>
                </a:lnTo>
                <a:cubicBezTo>
                  <a:pt x="738177" y="22751"/>
                  <a:pt x="736182" y="166173"/>
                  <a:pt x="839947" y="171935"/>
                </a:cubicBezTo>
                <a:lnTo>
                  <a:pt x="1344069" y="172167"/>
                </a:lnTo>
                <a:lnTo>
                  <a:pt x="1344070" y="172249"/>
                </a:lnTo>
                <a:lnTo>
                  <a:pt x="1432862" y="172208"/>
                </a:lnTo>
                <a:lnTo>
                  <a:pt x="1521654" y="172249"/>
                </a:lnTo>
                <a:lnTo>
                  <a:pt x="1521655" y="172167"/>
                </a:lnTo>
                <a:lnTo>
                  <a:pt x="2025778" y="171935"/>
                </a:lnTo>
                <a:cubicBezTo>
                  <a:pt x="2129543" y="166173"/>
                  <a:pt x="2127548" y="22751"/>
                  <a:pt x="2194646" y="0"/>
                </a:cubicBezTo>
                <a:lnTo>
                  <a:pt x="2504188" y="0"/>
                </a:lnTo>
                <a:lnTo>
                  <a:pt x="2504188" y="87"/>
                </a:lnTo>
                <a:lnTo>
                  <a:pt x="2348118" y="87"/>
                </a:lnTo>
                <a:lnTo>
                  <a:pt x="2338022" y="87"/>
                </a:lnTo>
                <a:lnTo>
                  <a:pt x="2338022" y="1122"/>
                </a:lnTo>
                <a:lnTo>
                  <a:pt x="2348118" y="87"/>
                </a:lnTo>
                <a:cubicBezTo>
                  <a:pt x="2573305" y="87"/>
                  <a:pt x="2761186" y="162526"/>
                  <a:pt x="2804637" y="378468"/>
                </a:cubicBezTo>
                <a:lnTo>
                  <a:pt x="2812473" y="457522"/>
                </a:lnTo>
                <a:lnTo>
                  <a:pt x="2812473" y="5416718"/>
                </a:lnTo>
                <a:lnTo>
                  <a:pt x="2811438" y="5416718"/>
                </a:lnTo>
                <a:lnTo>
                  <a:pt x="2812473" y="5426814"/>
                </a:lnTo>
                <a:cubicBezTo>
                  <a:pt x="2812473" y="5652001"/>
                  <a:pt x="2650034" y="5839882"/>
                  <a:pt x="2434092" y="5883333"/>
                </a:cubicBezTo>
                <a:lnTo>
                  <a:pt x="2339653" y="5892694"/>
                </a:lnTo>
                <a:lnTo>
                  <a:pt x="2339653" y="5892800"/>
                </a:lnTo>
                <a:lnTo>
                  <a:pt x="476082" y="5892800"/>
                </a:lnTo>
                <a:lnTo>
                  <a:pt x="476082" y="5892313"/>
                </a:lnTo>
                <a:lnTo>
                  <a:pt x="471332" y="5892800"/>
                </a:lnTo>
                <a:lnTo>
                  <a:pt x="462932" y="5892800"/>
                </a:lnTo>
                <a:lnTo>
                  <a:pt x="305765" y="5864593"/>
                </a:lnTo>
                <a:cubicBezTo>
                  <a:pt x="155886" y="5808785"/>
                  <a:pt x="42055" y="5676924"/>
                  <a:pt x="9467" y="5514967"/>
                </a:cubicBezTo>
                <a:lnTo>
                  <a:pt x="106" y="5420528"/>
                </a:lnTo>
                <a:lnTo>
                  <a:pt x="0" y="5420528"/>
                </a:lnTo>
                <a:lnTo>
                  <a:pt x="0" y="412974"/>
                </a:lnTo>
                <a:lnTo>
                  <a:pt x="2672" y="383499"/>
                </a:lnTo>
                <a:cubicBezTo>
                  <a:pt x="37069" y="196086"/>
                  <a:pt x="186586" y="47487"/>
                  <a:pt x="377491" y="9467"/>
                </a:cubicBezTo>
                <a:lnTo>
                  <a:pt x="472907" y="106"/>
                </a:lnTo>
                <a:close/>
              </a:path>
            </a:pathLst>
          </a:custGeom>
        </p:spPr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054F4B-1713-4AD7-B069-859AD0670EF0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866900"/>
            <a:ext cx="7192962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93825" y="2206625"/>
            <a:ext cx="5486400" cy="3409950"/>
          </a:xfrm>
          <a:prstGeom prst="rect">
            <a:avLst/>
          </a:prstGeo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5C50C3-55A3-4695-9B9A-47E4CB338C6B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FC108E-E780-41AE-92AA-EAFDDB288041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2C253-0B7D-45E2-9759-923143232CAF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9203" y="2154918"/>
            <a:ext cx="5280523" cy="3175000"/>
          </a:xfrm>
          <a:prstGeom prst="rect">
            <a:avLst/>
          </a:prstGeo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230984" y="2154918"/>
            <a:ext cx="5280523" cy="3175000"/>
          </a:xfrm>
          <a:prstGeom prst="rect">
            <a:avLst/>
          </a:prstGeo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FDF844-746B-485C-8E7E-AD8EF14E6416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54088E-D680-4696-9B8A-92123234348E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D6296D-CF7D-43E0-B7FA-1980A2514432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274768-558D-473C-9C1C-80A3E38DBA30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274768-558D-473C-9C1C-80A3E38DBA30}" type="slidenum">
              <a:rPr lang="id-ID" altLang="pt-BR"/>
              <a:pPr/>
              <a:t>‹nº›</a:t>
            </a:fld>
            <a:endParaRPr lang="id-ID" altLang="pt-BR"/>
          </a:p>
        </p:txBody>
      </p:sp>
    </p:spTree>
    <p:extLst>
      <p:ext uri="{BB962C8B-B14F-4D97-AF65-F5344CB8AC3E}">
        <p14:creationId xmlns:p14="http://schemas.microsoft.com/office/powerpoint/2010/main" xmlns="" val="26655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274768-558D-473C-9C1C-80A3E38DBA30}" type="slidenum">
              <a:rPr lang="id-ID" altLang="pt-BR"/>
              <a:pPr/>
              <a:t>‹nº›</a:t>
            </a:fld>
            <a:endParaRPr lang="id-ID" altLang="pt-BR"/>
          </a:p>
        </p:txBody>
      </p:sp>
    </p:spTree>
    <p:extLst>
      <p:ext uri="{BB962C8B-B14F-4D97-AF65-F5344CB8AC3E}">
        <p14:creationId xmlns:p14="http://schemas.microsoft.com/office/powerpoint/2010/main" xmlns="" val="70468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76895" y="1846650"/>
            <a:ext cx="2408400" cy="1677600"/>
          </a:xfrm>
          <a:custGeom>
            <a:avLst/>
            <a:gdLst>
              <a:gd name="connsiteX0" fmla="*/ 0 w 2408400"/>
              <a:gd name="connsiteY0" fmla="*/ 0 h 1758877"/>
              <a:gd name="connsiteX1" fmla="*/ 2408400 w 2408400"/>
              <a:gd name="connsiteY1" fmla="*/ 0 h 1758877"/>
              <a:gd name="connsiteX2" fmla="*/ 2408400 w 2408400"/>
              <a:gd name="connsiteY2" fmla="*/ 1758877 h 1758877"/>
              <a:gd name="connsiteX3" fmla="*/ 0 w 2408400"/>
              <a:gd name="connsiteY3" fmla="*/ 1758877 h 175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8400" h="1758877">
                <a:moveTo>
                  <a:pt x="0" y="0"/>
                </a:moveTo>
                <a:lnTo>
                  <a:pt x="2408400" y="0"/>
                </a:lnTo>
                <a:lnTo>
                  <a:pt x="2408400" y="1758877"/>
                </a:lnTo>
                <a:lnTo>
                  <a:pt x="0" y="1758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204340" y="1846650"/>
            <a:ext cx="2408173" cy="1677600"/>
          </a:xfrm>
          <a:custGeom>
            <a:avLst/>
            <a:gdLst>
              <a:gd name="connsiteX0" fmla="*/ 0 w 2408173"/>
              <a:gd name="connsiteY0" fmla="*/ 0 h 1758877"/>
              <a:gd name="connsiteX1" fmla="*/ 2408173 w 2408173"/>
              <a:gd name="connsiteY1" fmla="*/ 0 h 1758877"/>
              <a:gd name="connsiteX2" fmla="*/ 2408173 w 2408173"/>
              <a:gd name="connsiteY2" fmla="*/ 1758877 h 1758877"/>
              <a:gd name="connsiteX3" fmla="*/ 0 w 2408173"/>
              <a:gd name="connsiteY3" fmla="*/ 1758877 h 175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8173" h="1758877">
                <a:moveTo>
                  <a:pt x="0" y="0"/>
                </a:moveTo>
                <a:lnTo>
                  <a:pt x="2408173" y="0"/>
                </a:lnTo>
                <a:lnTo>
                  <a:pt x="2408173" y="1758877"/>
                </a:lnTo>
                <a:lnTo>
                  <a:pt x="0" y="1758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76895" y="3651250"/>
            <a:ext cx="9328495" cy="2586038"/>
          </a:xfrm>
          <a:custGeom>
            <a:avLst/>
            <a:gdLst>
              <a:gd name="connsiteX0" fmla="*/ 0 w 9328495"/>
              <a:gd name="connsiteY0" fmla="*/ 0 h 2367653"/>
              <a:gd name="connsiteX1" fmla="*/ 9328495 w 9328495"/>
              <a:gd name="connsiteY1" fmla="*/ 0 h 2367653"/>
              <a:gd name="connsiteX2" fmla="*/ 9328495 w 9328495"/>
              <a:gd name="connsiteY2" fmla="*/ 2367653 h 2367653"/>
              <a:gd name="connsiteX3" fmla="*/ 0 w 9328495"/>
              <a:gd name="connsiteY3" fmla="*/ 2367653 h 236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8495" h="2367653">
                <a:moveTo>
                  <a:pt x="0" y="0"/>
                </a:moveTo>
                <a:lnTo>
                  <a:pt x="9328495" y="0"/>
                </a:lnTo>
                <a:lnTo>
                  <a:pt x="9328495" y="2367653"/>
                </a:lnTo>
                <a:lnTo>
                  <a:pt x="0" y="23676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DBDFE0-7EB2-4F43-BB88-8E5E98DA6C40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06210" y="2214564"/>
            <a:ext cx="4620533" cy="3771900"/>
          </a:xfrm>
          <a:prstGeom prst="rect">
            <a:avLst/>
          </a:prstGeom>
        </p:spPr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FB55C9-D3D1-4A24-99E3-DB34F6B35CFC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37893" y="2070894"/>
            <a:ext cx="2716213" cy="2716212"/>
          </a:xfrm>
          <a:prstGeom prst="rect">
            <a:avLst/>
          </a:prstGeo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9C59CC-E8DA-4E73-8150-8F5CBA2728F9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34671" y="2352727"/>
            <a:ext cx="2892555" cy="212933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49996" y="2352727"/>
            <a:ext cx="2892555" cy="212933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965321" y="2352727"/>
            <a:ext cx="2892555" cy="2129331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1BC334-C467-44D0-BD76-A6CD7D6DA65A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157286" y="4500787"/>
            <a:ext cx="1700212" cy="1550762"/>
          </a:xfrm>
          <a:custGeom>
            <a:avLst/>
            <a:gdLst>
              <a:gd name="connsiteX0" fmla="*/ 0 w 1700212"/>
              <a:gd name="connsiteY0" fmla="*/ 0 h 1550762"/>
              <a:gd name="connsiteX1" fmla="*/ 1700212 w 1700212"/>
              <a:gd name="connsiteY1" fmla="*/ 0 h 1550762"/>
              <a:gd name="connsiteX2" fmla="*/ 1700212 w 1700212"/>
              <a:gd name="connsiteY2" fmla="*/ 1550762 h 1550762"/>
              <a:gd name="connsiteX3" fmla="*/ 0 w 1700212"/>
              <a:gd name="connsiteY3" fmla="*/ 1550762 h 155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212" h="1550762">
                <a:moveTo>
                  <a:pt x="0" y="0"/>
                </a:moveTo>
                <a:lnTo>
                  <a:pt x="1700212" y="0"/>
                </a:lnTo>
                <a:lnTo>
                  <a:pt x="1700212" y="1550762"/>
                </a:lnTo>
                <a:lnTo>
                  <a:pt x="0" y="15507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887786" y="1878218"/>
            <a:ext cx="1700212" cy="1550762"/>
          </a:xfrm>
          <a:custGeom>
            <a:avLst/>
            <a:gdLst>
              <a:gd name="connsiteX0" fmla="*/ 0 w 1700212"/>
              <a:gd name="connsiteY0" fmla="*/ 0 h 1550762"/>
              <a:gd name="connsiteX1" fmla="*/ 1700212 w 1700212"/>
              <a:gd name="connsiteY1" fmla="*/ 0 h 1550762"/>
              <a:gd name="connsiteX2" fmla="*/ 1700212 w 1700212"/>
              <a:gd name="connsiteY2" fmla="*/ 1550762 h 1550762"/>
              <a:gd name="connsiteX3" fmla="*/ 0 w 1700212"/>
              <a:gd name="connsiteY3" fmla="*/ 1550762 h 155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212" h="1550762">
                <a:moveTo>
                  <a:pt x="0" y="0"/>
                </a:moveTo>
                <a:lnTo>
                  <a:pt x="1700212" y="0"/>
                </a:lnTo>
                <a:lnTo>
                  <a:pt x="1700212" y="1550762"/>
                </a:lnTo>
                <a:lnTo>
                  <a:pt x="0" y="15507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321798" y="1878237"/>
            <a:ext cx="1700212" cy="1550762"/>
          </a:xfrm>
          <a:custGeom>
            <a:avLst/>
            <a:gdLst>
              <a:gd name="connsiteX0" fmla="*/ 0 w 1700212"/>
              <a:gd name="connsiteY0" fmla="*/ 0 h 1550762"/>
              <a:gd name="connsiteX1" fmla="*/ 1700212 w 1700212"/>
              <a:gd name="connsiteY1" fmla="*/ 0 h 1550762"/>
              <a:gd name="connsiteX2" fmla="*/ 1700212 w 1700212"/>
              <a:gd name="connsiteY2" fmla="*/ 1550762 h 1550762"/>
              <a:gd name="connsiteX3" fmla="*/ 0 w 1700212"/>
              <a:gd name="connsiteY3" fmla="*/ 1550762 h 155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212" h="1550762">
                <a:moveTo>
                  <a:pt x="0" y="0"/>
                </a:moveTo>
                <a:lnTo>
                  <a:pt x="1700212" y="0"/>
                </a:lnTo>
                <a:lnTo>
                  <a:pt x="1700212" y="1550762"/>
                </a:lnTo>
                <a:lnTo>
                  <a:pt x="0" y="15507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604793" y="4500786"/>
            <a:ext cx="1700212" cy="1550762"/>
          </a:xfrm>
          <a:custGeom>
            <a:avLst/>
            <a:gdLst>
              <a:gd name="connsiteX0" fmla="*/ 0 w 1700212"/>
              <a:gd name="connsiteY0" fmla="*/ 0 h 1550762"/>
              <a:gd name="connsiteX1" fmla="*/ 1700212 w 1700212"/>
              <a:gd name="connsiteY1" fmla="*/ 0 h 1550762"/>
              <a:gd name="connsiteX2" fmla="*/ 1700212 w 1700212"/>
              <a:gd name="connsiteY2" fmla="*/ 1550762 h 1550762"/>
              <a:gd name="connsiteX3" fmla="*/ 0 w 1700212"/>
              <a:gd name="connsiteY3" fmla="*/ 1550762 h 155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212" h="1550762">
                <a:moveTo>
                  <a:pt x="0" y="0"/>
                </a:moveTo>
                <a:lnTo>
                  <a:pt x="1700212" y="0"/>
                </a:lnTo>
                <a:lnTo>
                  <a:pt x="1700212" y="1550762"/>
                </a:lnTo>
                <a:lnTo>
                  <a:pt x="0" y="15507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C99213-53C6-4827-93EE-0BB47C17F141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812800" y="2157413"/>
            <a:ext cx="3116263" cy="3587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50800" dir="5400000" sx="101000" sy="101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" name="TextBox 9"/>
          <p:cNvSpPr txBox="1">
            <a:spLocks noChangeArrowheads="1"/>
          </p:cNvSpPr>
          <p:nvPr userDrawn="1"/>
        </p:nvSpPr>
        <p:spPr bwMode="auto">
          <a:xfrm>
            <a:off x="10448925" y="733425"/>
            <a:ext cx="6889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id-ID" altLang="pt-BR" sz="9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Busspack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69087" y="2579285"/>
            <a:ext cx="2210651" cy="2210651"/>
          </a:xfrm>
          <a:prstGeom prst="ellipse">
            <a:avLst/>
          </a:prstGeo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690BEF-49F6-452A-9DBA-0201146ABC0C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76492" y="2003992"/>
            <a:ext cx="2639016" cy="2588753"/>
          </a:xfrm>
          <a:prstGeom prst="ellipse">
            <a:avLst/>
          </a:prstGeo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31409" y="218928"/>
            <a:ext cx="442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3FD9E0-73FD-45AF-9AF7-3D00725EAD12}" type="slidenum">
              <a:rPr lang="id-ID" altLang="pt-BR"/>
              <a:pPr/>
              <a:t>‹nº›</a:t>
            </a:fld>
            <a:endParaRPr lang="id-ID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2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167947" y="261026"/>
            <a:ext cx="11856107" cy="241965"/>
          </a:xfrm>
          <a:prstGeom prst="rect">
            <a:avLst/>
          </a:prstGeom>
          <a:solidFill>
            <a:srgbClr val="61D9C8">
              <a:alpha val="7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5301" y="6264098"/>
            <a:ext cx="2299020" cy="287999"/>
          </a:xfrm>
          <a:prstGeom prst="rect">
            <a:avLst/>
          </a:prstGeom>
        </p:spPr>
      </p:pic>
      <p:cxnSp>
        <p:nvCxnSpPr>
          <p:cNvPr id="17" name="Straight Connector 10"/>
          <p:cNvCxnSpPr/>
          <p:nvPr userDrawn="1"/>
        </p:nvCxnSpPr>
        <p:spPr>
          <a:xfrm>
            <a:off x="290945" y="6408098"/>
            <a:ext cx="909551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 userDrawn="1"/>
        </p:nvSpPr>
        <p:spPr>
          <a:xfrm>
            <a:off x="249383" y="14836"/>
            <a:ext cx="11693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Montserrat" pitchFamily="2" charset="0"/>
              </a:rPr>
              <a:t>SEMANA INTERNACIONAL DE CONTROLE INTERNO - 2022</a:t>
            </a:r>
            <a:endParaRPr lang="pt-BR" sz="3000" b="1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94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49" r:id="rId23"/>
    <p:sldLayoutId id="2147483650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7" y="-46970"/>
            <a:ext cx="12186593" cy="6854958"/>
          </a:xfrm>
          <a:prstGeom prst="rect">
            <a:avLst/>
          </a:prstGeom>
        </p:spPr>
      </p:pic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475364" y="3606339"/>
            <a:ext cx="9583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000" dirty="0" smtClean="0">
                <a:solidFill>
                  <a:schemeClr val="bg1"/>
                </a:solidFill>
                <a:latin typeface="Montserrat Medium" pitchFamily="2" charset="0"/>
                <a:cs typeface="Open Sans" pitchFamily="34" charset="0"/>
              </a:rPr>
              <a:t>Rodrigo Fontenelle – </a:t>
            </a:r>
            <a:r>
              <a:rPr lang="pt-BR" altLang="pt-BR" sz="2000" dirty="0" err="1" smtClean="0">
                <a:solidFill>
                  <a:schemeClr val="bg1"/>
                </a:solidFill>
                <a:latin typeface="Montserrat Medium" pitchFamily="2" charset="0"/>
                <a:cs typeface="Open Sans" pitchFamily="34" charset="0"/>
              </a:rPr>
              <a:t>Controlador-Geral</a:t>
            </a:r>
            <a:r>
              <a:rPr lang="pt-BR" altLang="pt-BR" sz="2000" dirty="0" smtClean="0">
                <a:solidFill>
                  <a:schemeClr val="bg1"/>
                </a:solidFill>
                <a:latin typeface="Montserrat Medium" pitchFamily="2" charset="0"/>
                <a:cs typeface="Open Sans" pitchFamily="34" charset="0"/>
              </a:rPr>
              <a:t> do Estado de Minas Gerais</a:t>
            </a:r>
            <a:endParaRPr lang="id-ID" altLang="pt-BR" sz="2000" dirty="0">
              <a:solidFill>
                <a:schemeClr val="bg1"/>
              </a:solidFill>
              <a:latin typeface="Montserrat Medium" pitchFamily="2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1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812075" y="955677"/>
            <a:ext cx="1062010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Mais de </a:t>
            </a:r>
            <a:r>
              <a:rPr lang="pt-BR" sz="3600" b="1" dirty="0" smtClean="0">
                <a:solidFill>
                  <a:srgbClr val="61D9C8"/>
                </a:solidFill>
                <a:latin typeface="Montserrat" pitchFamily="2" charset="0"/>
              </a:rPr>
              <a:t>54mil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 acessos e </a:t>
            </a:r>
            <a:r>
              <a:rPr lang="pt-BR" sz="3600" b="1" dirty="0" smtClean="0">
                <a:solidFill>
                  <a:srgbClr val="61D9C8"/>
                </a:solidFill>
                <a:latin typeface="Montserrat" pitchFamily="2" charset="0"/>
              </a:rPr>
              <a:t>4mil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 downloads no </a:t>
            </a:r>
            <a:r>
              <a:rPr lang="pt-BR" sz="3600" b="1" dirty="0" smtClean="0">
                <a:solidFill>
                  <a:schemeClr val="bg1"/>
                </a:solidFill>
                <a:latin typeface="Montserrat" pitchFamily="2" charset="0"/>
              </a:rPr>
              <a:t>Portal de Dados abertos 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em 2 anos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Mais de </a:t>
            </a:r>
            <a:r>
              <a:rPr lang="pt-BR" sz="3600" b="1" dirty="0" smtClean="0">
                <a:solidFill>
                  <a:srgbClr val="61D9C8"/>
                </a:solidFill>
                <a:latin typeface="Montserrat" pitchFamily="2" charset="0"/>
              </a:rPr>
              <a:t>30mil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 acessos à seção </a:t>
            </a:r>
            <a:r>
              <a:rPr lang="pt-BR" sz="3600" b="1" dirty="0" err="1" smtClean="0">
                <a:solidFill>
                  <a:schemeClr val="bg1"/>
                </a:solidFill>
                <a:latin typeface="Montserrat" pitchFamily="2" charset="0"/>
              </a:rPr>
              <a:t>Covid</a:t>
            </a:r>
            <a:r>
              <a:rPr lang="pt-BR" sz="3600" b="1" dirty="0" smtClean="0">
                <a:solidFill>
                  <a:schemeClr val="bg1"/>
                </a:solidFill>
                <a:latin typeface="Montserrat" pitchFamily="2" charset="0"/>
              </a:rPr>
              <a:t>-19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 no </a:t>
            </a:r>
            <a:r>
              <a:rPr lang="pt-BR" sz="3600" b="1" dirty="0" smtClean="0">
                <a:solidFill>
                  <a:schemeClr val="bg1"/>
                </a:solidFill>
                <a:latin typeface="Montserrat" pitchFamily="2" charset="0"/>
              </a:rPr>
              <a:t>Portal da Transparência</a:t>
            </a:r>
          </a:p>
          <a:p>
            <a:endParaRPr lang="pt-BR" altLang="pt-BR" sz="3600" b="1" dirty="0" smtClean="0">
              <a:solidFill>
                <a:schemeClr val="bg1"/>
              </a:solidFill>
              <a:latin typeface="Montserrat" pitchFamily="2" charset="0"/>
              <a:cs typeface="Open Sans" pitchFamily="34" charset="0"/>
            </a:endParaRPr>
          </a:p>
          <a:p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Somente </a:t>
            </a:r>
            <a:r>
              <a:rPr lang="pt-BR" sz="4400" b="1" dirty="0" smtClean="0">
                <a:solidFill>
                  <a:srgbClr val="61D9C8"/>
                </a:solidFill>
                <a:latin typeface="Montserrat" pitchFamily="2" charset="0"/>
              </a:rPr>
              <a:t>1%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latin typeface="Montserrat" pitchFamily="2" charset="0"/>
              </a:rPr>
              <a:t>de inadimplência 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na </a:t>
            </a:r>
            <a:r>
              <a:rPr lang="pt-BR" sz="3600" b="1" dirty="0" smtClean="0">
                <a:solidFill>
                  <a:schemeClr val="bg1"/>
                </a:solidFill>
                <a:latin typeface="Montserrat" pitchFamily="2" charset="0"/>
              </a:rPr>
              <a:t>Declaração de Bens e Valores</a:t>
            </a:r>
            <a:endParaRPr lang="id-ID" altLang="pt-BR" sz="3600" b="1" dirty="0">
              <a:solidFill>
                <a:schemeClr val="bg1"/>
              </a:solidFill>
              <a:latin typeface="Montserrat" pitchFamily="2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6"/>
          <p:cNvSpPr txBox="1">
            <a:spLocks noChangeArrowheads="1"/>
          </p:cNvSpPr>
          <p:nvPr/>
        </p:nvSpPr>
        <p:spPr bwMode="auto">
          <a:xfrm>
            <a:off x="812075" y="1216935"/>
            <a:ext cx="1062010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Montserrat" pitchFamily="2" charset="0"/>
              </a:rPr>
              <a:t>37 episódios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do Pode Falar! - o podcast da CGE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Montserrat" pitchFamily="2" charset="0"/>
              </a:rPr>
              <a:t>Crescimento nas redes em 2021</a:t>
            </a:r>
          </a:p>
          <a:p>
            <a:pPr algn="ctr"/>
            <a:r>
              <a:rPr lang="pt-BR" sz="4000" b="1" dirty="0" smtClean="0">
                <a:solidFill>
                  <a:srgbClr val="61D9C8"/>
                </a:solidFill>
                <a:latin typeface="Montserrat" pitchFamily="2" charset="0"/>
              </a:rPr>
              <a:t>26%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no </a:t>
            </a:r>
            <a:r>
              <a:rPr lang="pt-BR" sz="3200" dirty="0" err="1" smtClean="0">
                <a:solidFill>
                  <a:schemeClr val="bg1"/>
                </a:solidFill>
                <a:latin typeface="Montserrat" pitchFamily="2" charset="0"/>
              </a:rPr>
              <a:t>Instagram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(+ de 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5,4mil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seguidores)</a:t>
            </a:r>
          </a:p>
          <a:p>
            <a:pPr algn="ctr"/>
            <a:r>
              <a:rPr lang="pt-BR" sz="4000" b="1" dirty="0" smtClean="0">
                <a:solidFill>
                  <a:srgbClr val="61D9C8"/>
                </a:solidFill>
                <a:latin typeface="Montserrat" pitchFamily="2" charset="0"/>
              </a:rPr>
              <a:t>4,8%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no </a:t>
            </a:r>
            <a:r>
              <a:rPr lang="pt-BR" sz="3200" dirty="0" err="1" smtClean="0">
                <a:solidFill>
                  <a:schemeClr val="bg1"/>
                </a:solidFill>
                <a:latin typeface="Montserrat" pitchFamily="2" charset="0"/>
              </a:rPr>
              <a:t>Facebook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(+ de 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2,1mil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seguidores)</a:t>
            </a:r>
          </a:p>
          <a:p>
            <a:pPr algn="ctr"/>
            <a:r>
              <a:rPr lang="pt-BR" sz="4000" b="1" dirty="0" smtClean="0">
                <a:solidFill>
                  <a:srgbClr val="61D9C8"/>
                </a:solidFill>
                <a:latin typeface="Montserrat" pitchFamily="2" charset="0"/>
              </a:rPr>
              <a:t>34%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no </a:t>
            </a:r>
            <a:r>
              <a:rPr lang="pt-BR" sz="3200" dirty="0" err="1" smtClean="0">
                <a:solidFill>
                  <a:schemeClr val="bg1"/>
                </a:solidFill>
                <a:latin typeface="Montserrat" pitchFamily="2" charset="0"/>
              </a:rPr>
              <a:t>YouTube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(+ de 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5,04mil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seguidores)</a:t>
            </a:r>
            <a:endParaRPr lang="id-ID" altLang="pt-BR" sz="3200" dirty="0">
              <a:solidFill>
                <a:schemeClr val="bg1"/>
              </a:solidFill>
              <a:latin typeface="Montserrat" pitchFamily="2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6"/>
          <p:cNvSpPr txBox="1">
            <a:spLocks noChangeArrowheads="1"/>
          </p:cNvSpPr>
          <p:nvPr/>
        </p:nvSpPr>
        <p:spPr bwMode="auto">
          <a:xfrm>
            <a:off x="1304482" y="827001"/>
            <a:ext cx="9583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4000" b="1" dirty="0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Acesso à Informação</a:t>
            </a:r>
            <a:endParaRPr lang="id-ID" altLang="pt-BR" sz="4000" b="1" dirty="0">
              <a:solidFill>
                <a:schemeClr val="bg1"/>
              </a:solidFill>
              <a:latin typeface="Montserrat" pitchFamily="2" charset="0"/>
              <a:cs typeface="Open Sans" pitchFamily="34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1446016" y="1737248"/>
            <a:ext cx="9360000" cy="4336784"/>
            <a:chOff x="562493" y="1489055"/>
            <a:chExt cx="9717979" cy="4599736"/>
          </a:xfrm>
        </p:grpSpPr>
        <p:grpSp>
          <p:nvGrpSpPr>
            <p:cNvPr id="21" name="Grupo 20"/>
            <p:cNvGrpSpPr/>
            <p:nvPr/>
          </p:nvGrpSpPr>
          <p:grpSpPr>
            <a:xfrm>
              <a:off x="562493" y="2184693"/>
              <a:ext cx="9515676" cy="923330"/>
              <a:chOff x="484115" y="2236945"/>
              <a:chExt cx="9515676" cy="923330"/>
            </a:xfrm>
          </p:grpSpPr>
          <p:sp>
            <p:nvSpPr>
              <p:cNvPr id="4" name="CaixaDeTexto 3"/>
              <p:cNvSpPr txBox="1"/>
              <p:nvPr/>
            </p:nvSpPr>
            <p:spPr>
              <a:xfrm>
                <a:off x="484115" y="2437000"/>
                <a:ext cx="15961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 smtClean="0">
                    <a:solidFill>
                      <a:schemeClr val="bg1"/>
                    </a:solidFill>
                    <a:latin typeface="Montserrat" pitchFamily="2" charset="0"/>
                  </a:rPr>
                  <a:t>2019</a:t>
                </a:r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2376204" y="2236945"/>
                <a:ext cx="18063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 smtClean="0">
                    <a:solidFill>
                      <a:srgbClr val="61D9C8"/>
                    </a:solidFill>
                    <a:latin typeface="Montserrat" pitchFamily="2" charset="0"/>
                  </a:rPr>
                  <a:t>19</a:t>
                </a:r>
                <a:endParaRPr lang="pt-BR" sz="5400" b="1" dirty="0">
                  <a:solidFill>
                    <a:srgbClr val="61D9C8"/>
                  </a:solidFill>
                  <a:latin typeface="Montserrat" pitchFamily="2" charset="0"/>
                </a:endParaRP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5348381" y="2236945"/>
                <a:ext cx="20106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 smtClean="0">
                    <a:solidFill>
                      <a:srgbClr val="61D9C8"/>
                    </a:solidFill>
                    <a:latin typeface="Montserrat" pitchFamily="2" charset="0"/>
                  </a:rPr>
                  <a:t>6026</a:t>
                </a:r>
                <a:endParaRPr lang="pt-BR" sz="5400" b="1" dirty="0">
                  <a:solidFill>
                    <a:srgbClr val="61D9C8"/>
                  </a:solidFill>
                  <a:latin typeface="Montserrat" pitchFamily="2" charset="0"/>
                </a:endParaRP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8025134" y="2236945"/>
                <a:ext cx="19746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 smtClean="0">
                    <a:solidFill>
                      <a:srgbClr val="61D9C8"/>
                    </a:solidFill>
                    <a:latin typeface="Montserrat" pitchFamily="2" charset="0"/>
                  </a:rPr>
                  <a:t>90%</a:t>
                </a:r>
                <a:endParaRPr lang="pt-BR" sz="5400" b="1" dirty="0">
                  <a:solidFill>
                    <a:srgbClr val="61D9C8"/>
                  </a:solidFill>
                  <a:latin typeface="Montserrat" pitchFamily="2" charset="0"/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562493" y="3159621"/>
              <a:ext cx="9515676" cy="923330"/>
              <a:chOff x="484115" y="3502894"/>
              <a:chExt cx="9515676" cy="923330"/>
            </a:xfrm>
          </p:grpSpPr>
          <p:sp>
            <p:nvSpPr>
              <p:cNvPr id="5" name="CaixaDeTexto 4"/>
              <p:cNvSpPr txBox="1"/>
              <p:nvPr/>
            </p:nvSpPr>
            <p:spPr>
              <a:xfrm>
                <a:off x="484115" y="3702949"/>
                <a:ext cx="15961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 smtClean="0">
                    <a:solidFill>
                      <a:schemeClr val="bg1"/>
                    </a:solidFill>
                    <a:latin typeface="Montserrat" pitchFamily="2" charset="0"/>
                  </a:rPr>
                  <a:t>2020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2364193" y="3502894"/>
                <a:ext cx="183034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 smtClean="0">
                    <a:solidFill>
                      <a:srgbClr val="61D9C8"/>
                    </a:solidFill>
                    <a:latin typeface="Montserrat" pitchFamily="2" charset="0"/>
                  </a:rPr>
                  <a:t>50</a:t>
                </a:r>
                <a:endParaRPr lang="pt-BR" sz="5400" b="1" dirty="0">
                  <a:solidFill>
                    <a:srgbClr val="61D9C8"/>
                  </a:solidFill>
                  <a:latin typeface="Montserrat" pitchFamily="2" charset="0"/>
                </a:endParaRP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5309192" y="3502894"/>
                <a:ext cx="20890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 smtClean="0">
                    <a:solidFill>
                      <a:srgbClr val="61D9C8"/>
                    </a:solidFill>
                    <a:latin typeface="Montserrat" pitchFamily="2" charset="0"/>
                  </a:rPr>
                  <a:t>5418</a:t>
                </a:r>
                <a:endParaRPr lang="pt-BR" sz="5400" b="1" dirty="0">
                  <a:solidFill>
                    <a:srgbClr val="61D9C8"/>
                  </a:solidFill>
                  <a:latin typeface="Montserrat" pitchFamily="2" charset="0"/>
                </a:endParaRP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8025134" y="3502894"/>
                <a:ext cx="19746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 smtClean="0">
                    <a:solidFill>
                      <a:srgbClr val="61D9C8"/>
                    </a:solidFill>
                    <a:latin typeface="Montserrat" pitchFamily="2" charset="0"/>
                  </a:rPr>
                  <a:t>90%</a:t>
                </a:r>
                <a:endParaRPr lang="pt-BR" sz="5400" b="1" dirty="0">
                  <a:solidFill>
                    <a:srgbClr val="61D9C8"/>
                  </a:solidFill>
                  <a:latin typeface="Montserrat" pitchFamily="2" charset="0"/>
                </a:endParaRP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562493" y="4134549"/>
              <a:ext cx="9515676" cy="923330"/>
              <a:chOff x="484115" y="4591322"/>
              <a:chExt cx="9515676" cy="923330"/>
            </a:xfrm>
          </p:grpSpPr>
          <p:sp>
            <p:nvSpPr>
              <p:cNvPr id="6" name="CaixaDeTexto 5"/>
              <p:cNvSpPr txBox="1"/>
              <p:nvPr/>
            </p:nvSpPr>
            <p:spPr>
              <a:xfrm>
                <a:off x="484115" y="4791377"/>
                <a:ext cx="15961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 smtClean="0">
                    <a:solidFill>
                      <a:schemeClr val="bg1"/>
                    </a:solidFill>
                    <a:latin typeface="Montserrat" pitchFamily="2" charset="0"/>
                  </a:rPr>
                  <a:t>2021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2382343" y="4591322"/>
                <a:ext cx="179404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 smtClean="0">
                    <a:solidFill>
                      <a:srgbClr val="61D9C8"/>
                    </a:solidFill>
                    <a:latin typeface="Montserrat" pitchFamily="2" charset="0"/>
                  </a:rPr>
                  <a:t>27</a:t>
                </a:r>
                <a:endParaRPr lang="pt-BR" sz="5400" b="1" dirty="0">
                  <a:solidFill>
                    <a:srgbClr val="61D9C8"/>
                  </a:solidFill>
                  <a:latin typeface="Montserrat" pitchFamily="2" charset="0"/>
                </a:endParaRP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5243878" y="4591322"/>
                <a:ext cx="22196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 smtClean="0">
                    <a:solidFill>
                      <a:srgbClr val="61D9C8"/>
                    </a:solidFill>
                    <a:latin typeface="Montserrat" pitchFamily="2" charset="0"/>
                  </a:rPr>
                  <a:t>7951</a:t>
                </a:r>
                <a:endParaRPr lang="pt-BR" sz="5400" b="1" dirty="0">
                  <a:solidFill>
                    <a:srgbClr val="61D9C8"/>
                  </a:solidFill>
                  <a:latin typeface="Montserrat" pitchFamily="2" charset="0"/>
                </a:endParaRP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8025134" y="4591322"/>
                <a:ext cx="19746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 smtClean="0">
                    <a:solidFill>
                      <a:srgbClr val="61D9C8"/>
                    </a:solidFill>
                    <a:latin typeface="Montserrat" pitchFamily="2" charset="0"/>
                  </a:rPr>
                  <a:t>94%</a:t>
                </a:r>
                <a:endParaRPr lang="pt-BR" sz="5400" b="1" dirty="0">
                  <a:solidFill>
                    <a:srgbClr val="61D9C8"/>
                  </a:solidFill>
                  <a:latin typeface="Montserrat" pitchFamily="2" charset="0"/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1692290" y="1489055"/>
              <a:ext cx="8588182" cy="620232"/>
              <a:chOff x="1692290" y="1489055"/>
              <a:chExt cx="8588182" cy="620232"/>
            </a:xfrm>
          </p:grpSpPr>
          <p:sp>
            <p:nvSpPr>
              <p:cNvPr id="16" name="CaixaDeTexto 15"/>
              <p:cNvSpPr txBox="1"/>
              <p:nvPr/>
            </p:nvSpPr>
            <p:spPr>
              <a:xfrm>
                <a:off x="1692290" y="1489055"/>
                <a:ext cx="3173614" cy="620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>
                    <a:solidFill>
                      <a:schemeClr val="bg1"/>
                    </a:solidFill>
                    <a:latin typeface="Montserrat" pitchFamily="2" charset="0"/>
                  </a:rPr>
                  <a:t>Notas técnicas de recursos pedidos da LAI</a:t>
                </a:r>
                <a:endParaRPr lang="pt-BR" sz="1600" b="1" dirty="0">
                  <a:solidFill>
                    <a:schemeClr val="bg1"/>
                  </a:solidFill>
                  <a:latin typeface="Montserrat" pitchFamily="2" charset="0"/>
                </a:endParaRP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5450549" y="1612165"/>
                <a:ext cx="18063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>
                    <a:solidFill>
                      <a:schemeClr val="bg1"/>
                    </a:solidFill>
                    <a:latin typeface="Montserrat" pitchFamily="2" charset="0"/>
                  </a:rPr>
                  <a:t>Pedidos LAI</a:t>
                </a:r>
                <a:endParaRPr lang="pt-BR" sz="1600" b="1" dirty="0">
                  <a:solidFill>
                    <a:schemeClr val="bg1"/>
                  </a:solidFill>
                  <a:latin typeface="Montserrat" pitchFamily="2" charset="0"/>
                </a:endParaRP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7744453" y="1489055"/>
                <a:ext cx="25360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>
                    <a:solidFill>
                      <a:schemeClr val="bg1"/>
                    </a:solidFill>
                    <a:latin typeface="Montserrat" pitchFamily="2" charset="0"/>
                  </a:rPr>
                  <a:t>Pedidos respondidos no prazo (%)</a:t>
                </a:r>
                <a:endParaRPr lang="pt-BR" sz="1600" b="1" dirty="0">
                  <a:solidFill>
                    <a:schemeClr val="bg1"/>
                  </a:solidFill>
                  <a:latin typeface="Montserrat" pitchFamily="2" charset="0"/>
                </a:endParaRP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562493" y="5109476"/>
              <a:ext cx="9515676" cy="979315"/>
              <a:chOff x="484115" y="4591322"/>
              <a:chExt cx="9515676" cy="979315"/>
            </a:xfrm>
          </p:grpSpPr>
          <p:sp>
            <p:nvSpPr>
              <p:cNvPr id="23" name="CaixaDeTexto 22"/>
              <p:cNvSpPr txBox="1"/>
              <p:nvPr/>
            </p:nvSpPr>
            <p:spPr>
              <a:xfrm>
                <a:off x="484115" y="4791377"/>
                <a:ext cx="15961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 smtClean="0">
                    <a:solidFill>
                      <a:schemeClr val="bg1"/>
                    </a:solidFill>
                    <a:latin typeface="Montserrat" pitchFamily="2" charset="0"/>
                  </a:rPr>
                  <a:t>2022</a:t>
                </a:r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2382343" y="4591322"/>
                <a:ext cx="179404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 smtClean="0">
                    <a:solidFill>
                      <a:srgbClr val="61D9C8"/>
                    </a:solidFill>
                    <a:latin typeface="Montserrat" pitchFamily="2" charset="0"/>
                  </a:rPr>
                  <a:t>10</a:t>
                </a:r>
                <a:endParaRPr lang="pt-BR" sz="5400" b="1" dirty="0">
                  <a:solidFill>
                    <a:srgbClr val="61D9C8"/>
                  </a:solidFill>
                  <a:latin typeface="Montserrat" pitchFamily="2" charset="0"/>
                </a:endParaRP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5243878" y="4591323"/>
                <a:ext cx="2219667" cy="979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 smtClean="0">
                    <a:solidFill>
                      <a:srgbClr val="61D9C8"/>
                    </a:solidFill>
                    <a:latin typeface="Montserrat" pitchFamily="2" charset="0"/>
                  </a:rPr>
                  <a:t>1946</a:t>
                </a:r>
                <a:endParaRPr lang="pt-BR" sz="5400" b="1" dirty="0">
                  <a:solidFill>
                    <a:srgbClr val="61D9C8"/>
                  </a:solidFill>
                  <a:latin typeface="Montserrat" pitchFamily="2" charset="0"/>
                </a:endParaRPr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8025134" y="4591323"/>
                <a:ext cx="1974657" cy="979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5400" b="1" dirty="0" smtClean="0">
                    <a:solidFill>
                      <a:srgbClr val="61D9C8"/>
                    </a:solidFill>
                    <a:latin typeface="Montserrat" pitchFamily="2" charset="0"/>
                  </a:rPr>
                  <a:t>96%</a:t>
                </a:r>
                <a:endParaRPr lang="pt-BR" sz="5400" b="1" dirty="0">
                  <a:solidFill>
                    <a:srgbClr val="61D9C8"/>
                  </a:solidFill>
                  <a:latin typeface="Montserrat" pitchFamily="2" charset="0"/>
                </a:endParaRPr>
              </a:p>
            </p:txBody>
          </p:sp>
        </p:grpSp>
      </p:grpSp>
      <p:sp>
        <p:nvSpPr>
          <p:cNvPr id="29" name="CaixaDeTexto 28"/>
          <p:cNvSpPr txBox="1"/>
          <p:nvPr/>
        </p:nvSpPr>
        <p:spPr>
          <a:xfrm>
            <a:off x="10228218" y="5107578"/>
            <a:ext cx="407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61D9C8"/>
                </a:solidFill>
                <a:latin typeface="Montserrat" pitchFamily="2" charset="0"/>
              </a:rPr>
              <a:t>*</a:t>
            </a:r>
            <a:endParaRPr lang="pt-BR" sz="4000" b="1" dirty="0">
              <a:solidFill>
                <a:srgbClr val="61D9C8"/>
              </a:solidFill>
              <a:latin typeface="Montserrat" pitchFamily="2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724297" y="5995851"/>
            <a:ext cx="3191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rPr>
              <a:t>* Dados de 01/jan até 30/abr</a:t>
            </a:r>
            <a:endParaRPr lang="pt-BR" sz="1600" b="1" dirty="0">
              <a:solidFill>
                <a:schemeClr val="bg1">
                  <a:lumMod val="95000"/>
                </a:schemeClr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1304482" y="1231950"/>
            <a:ext cx="9583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4000" b="1" dirty="0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Capacita CGE</a:t>
            </a:r>
            <a:endParaRPr lang="id-ID" altLang="pt-BR" sz="4000" b="1" dirty="0">
              <a:solidFill>
                <a:schemeClr val="bg1"/>
              </a:solidFill>
              <a:latin typeface="Montserrat" pitchFamily="2" charset="0"/>
              <a:cs typeface="Open Sans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640081" y="2144831"/>
            <a:ext cx="3056708" cy="1265073"/>
            <a:chOff x="640081" y="1922856"/>
            <a:chExt cx="3056708" cy="1265073"/>
          </a:xfrm>
        </p:grpSpPr>
        <p:sp>
          <p:nvSpPr>
            <p:cNvPr id="25" name="CaixaDeTexto 6"/>
            <p:cNvSpPr txBox="1"/>
            <p:nvPr/>
          </p:nvSpPr>
          <p:spPr>
            <a:xfrm>
              <a:off x="1298542" y="1922856"/>
              <a:ext cx="1739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smtClean="0">
                  <a:solidFill>
                    <a:srgbClr val="61D9C8"/>
                  </a:solidFill>
                  <a:latin typeface="Montserrat" pitchFamily="2" charset="0"/>
                </a:rPr>
                <a:t>198</a:t>
              </a:r>
              <a:endParaRPr lang="pt-BR" sz="5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40081" y="2664709"/>
              <a:ext cx="3056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Montserrat" pitchFamily="2" charset="0"/>
                </a:rPr>
                <a:t>Capacitações</a:t>
              </a:r>
              <a:endParaRPr lang="pt-BR" sz="28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8072846" y="2144831"/>
            <a:ext cx="3196046" cy="1265073"/>
            <a:chOff x="500743" y="1922856"/>
            <a:chExt cx="3196046" cy="1265073"/>
          </a:xfrm>
        </p:grpSpPr>
        <p:sp>
          <p:nvSpPr>
            <p:cNvPr id="31" name="CaixaDeTexto 6"/>
            <p:cNvSpPr txBox="1"/>
            <p:nvPr/>
          </p:nvSpPr>
          <p:spPr>
            <a:xfrm>
              <a:off x="1298542" y="1922856"/>
              <a:ext cx="1739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smtClean="0">
                  <a:solidFill>
                    <a:srgbClr val="61D9C8"/>
                  </a:solidFill>
                  <a:latin typeface="Montserrat" pitchFamily="2" charset="0"/>
                </a:rPr>
                <a:t>1301</a:t>
              </a:r>
              <a:endParaRPr lang="pt-BR" sz="5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00743" y="2664709"/>
              <a:ext cx="31960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Montserrat" pitchFamily="2" charset="0"/>
                </a:rPr>
                <a:t>Horas de cursos</a:t>
              </a:r>
              <a:endParaRPr lang="pt-BR" sz="28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319347" y="4100001"/>
            <a:ext cx="3226526" cy="1695960"/>
            <a:chOff x="605245" y="1922856"/>
            <a:chExt cx="3226526" cy="1695960"/>
          </a:xfrm>
        </p:grpSpPr>
        <p:sp>
          <p:nvSpPr>
            <p:cNvPr id="34" name="CaixaDeTexto 6"/>
            <p:cNvSpPr txBox="1"/>
            <p:nvPr/>
          </p:nvSpPr>
          <p:spPr>
            <a:xfrm>
              <a:off x="605245" y="1922856"/>
              <a:ext cx="32265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smtClean="0">
                  <a:solidFill>
                    <a:srgbClr val="61D9C8"/>
                  </a:solidFill>
                  <a:latin typeface="Montserrat" pitchFamily="2" charset="0"/>
                </a:rPr>
                <a:t>21751</a:t>
              </a:r>
              <a:endParaRPr lang="pt-BR" sz="5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640081" y="2664709"/>
              <a:ext cx="30567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Montserrat" pitchFamily="2" charset="0"/>
                </a:rPr>
                <a:t>Certificados disponíveis</a:t>
              </a:r>
              <a:endParaRPr lang="pt-BR" sz="28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7258600" y="4060812"/>
            <a:ext cx="3056708" cy="1695960"/>
            <a:chOff x="640081" y="1922856"/>
            <a:chExt cx="3056708" cy="1695960"/>
          </a:xfrm>
        </p:grpSpPr>
        <p:sp>
          <p:nvSpPr>
            <p:cNvPr id="37" name="CaixaDeTexto 6"/>
            <p:cNvSpPr txBox="1"/>
            <p:nvPr/>
          </p:nvSpPr>
          <p:spPr>
            <a:xfrm>
              <a:off x="1298542" y="1922856"/>
              <a:ext cx="1739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smtClean="0">
                  <a:solidFill>
                    <a:srgbClr val="61D9C8"/>
                  </a:solidFill>
                  <a:latin typeface="Montserrat" pitchFamily="2" charset="0"/>
                </a:rPr>
                <a:t>324</a:t>
              </a:r>
              <a:endParaRPr lang="pt-BR" sz="5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640081" y="2664709"/>
              <a:ext cx="30567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Montserrat" pitchFamily="2" charset="0"/>
                </a:rPr>
                <a:t>Declarações disponíveis</a:t>
              </a:r>
              <a:endParaRPr lang="pt-BR" sz="28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271555" y="2909112"/>
            <a:ext cx="3226526" cy="1695960"/>
            <a:chOff x="605245" y="1922856"/>
            <a:chExt cx="3226526" cy="1695960"/>
          </a:xfrm>
        </p:grpSpPr>
        <p:sp>
          <p:nvSpPr>
            <p:cNvPr id="40" name="CaixaDeTexto 6"/>
            <p:cNvSpPr txBox="1"/>
            <p:nvPr/>
          </p:nvSpPr>
          <p:spPr>
            <a:xfrm>
              <a:off x="605245" y="1922856"/>
              <a:ext cx="32265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smtClean="0">
                  <a:solidFill>
                    <a:srgbClr val="61D9C8"/>
                  </a:solidFill>
                  <a:latin typeface="Montserrat" pitchFamily="2" charset="0"/>
                </a:rPr>
                <a:t>31980</a:t>
              </a:r>
              <a:endParaRPr lang="pt-BR" sz="5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640081" y="2664709"/>
              <a:ext cx="30567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Montserrat" pitchFamily="2" charset="0"/>
                </a:rPr>
                <a:t>Pessoas inscritas</a:t>
              </a:r>
              <a:endParaRPr lang="pt-BR" sz="28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74766" y="1256547"/>
            <a:ext cx="3148149" cy="1358299"/>
            <a:chOff x="574766" y="1034572"/>
            <a:chExt cx="3148149" cy="1358299"/>
          </a:xfrm>
        </p:grpSpPr>
        <p:sp>
          <p:nvSpPr>
            <p:cNvPr id="4" name="CaixaDeTexto 6"/>
            <p:cNvSpPr txBox="1"/>
            <p:nvPr/>
          </p:nvSpPr>
          <p:spPr>
            <a:xfrm>
              <a:off x="1278947" y="1034572"/>
              <a:ext cx="1739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solidFill>
                    <a:srgbClr val="61D9C8"/>
                  </a:solidFill>
                  <a:latin typeface="Montserrat" pitchFamily="2" charset="0"/>
                </a:rPr>
                <a:t>30</a:t>
              </a:r>
              <a:endParaRPr lang="pt-BR" sz="4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574766" y="1684985"/>
              <a:ext cx="3148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Planos de Integridade publicados</a:t>
              </a:r>
              <a:endParaRPr lang="pt-BR" sz="20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193178" y="2793611"/>
            <a:ext cx="3500845" cy="1358299"/>
            <a:chOff x="448491" y="1034572"/>
            <a:chExt cx="3500845" cy="1358299"/>
          </a:xfrm>
        </p:grpSpPr>
        <p:sp>
          <p:nvSpPr>
            <p:cNvPr id="19" name="CaixaDeTexto 6"/>
            <p:cNvSpPr txBox="1"/>
            <p:nvPr/>
          </p:nvSpPr>
          <p:spPr>
            <a:xfrm>
              <a:off x="1278947" y="1034572"/>
              <a:ext cx="1739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solidFill>
                    <a:srgbClr val="61D9C8"/>
                  </a:solidFill>
                  <a:latin typeface="Montserrat" pitchFamily="2" charset="0"/>
                </a:rPr>
                <a:t>52</a:t>
              </a:r>
              <a:endParaRPr lang="pt-BR" sz="4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48491" y="1684985"/>
              <a:ext cx="3500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61D9C8"/>
                  </a:solidFill>
                  <a:latin typeface="Montserrat" pitchFamily="2" charset="0"/>
                </a:rPr>
                <a:t>conselhos</a:t>
              </a:r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 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no Portal dos Conselhos</a:t>
              </a:r>
              <a:endParaRPr lang="pt-BR" sz="20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7493726" y="1195589"/>
            <a:ext cx="3500845" cy="1358299"/>
            <a:chOff x="448491" y="1034572"/>
            <a:chExt cx="3500845" cy="1358299"/>
          </a:xfrm>
        </p:grpSpPr>
        <p:sp>
          <p:nvSpPr>
            <p:cNvPr id="25" name="CaixaDeTexto 6"/>
            <p:cNvSpPr txBox="1"/>
            <p:nvPr/>
          </p:nvSpPr>
          <p:spPr>
            <a:xfrm>
              <a:off x="1278947" y="1034572"/>
              <a:ext cx="1739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solidFill>
                    <a:srgbClr val="61D9C8"/>
                  </a:solidFill>
                  <a:latin typeface="Montserrat" pitchFamily="2" charset="0"/>
                </a:rPr>
                <a:t>2077</a:t>
              </a:r>
              <a:endParaRPr lang="pt-BR" sz="4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48491" y="1684985"/>
              <a:ext cx="3500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61D9C8"/>
                  </a:solidFill>
                  <a:latin typeface="Montserrat" pitchFamily="2" charset="0"/>
                </a:rPr>
                <a:t>conselheiros</a:t>
              </a:r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 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no Portal dos Conselhos</a:t>
              </a:r>
              <a:endParaRPr lang="pt-BR" sz="20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036321" y="4156503"/>
            <a:ext cx="3500845" cy="1358299"/>
            <a:chOff x="448491" y="1034572"/>
            <a:chExt cx="3500845" cy="1358299"/>
          </a:xfrm>
        </p:grpSpPr>
        <p:sp>
          <p:nvSpPr>
            <p:cNvPr id="34" name="CaixaDeTexto 6"/>
            <p:cNvSpPr txBox="1"/>
            <p:nvPr/>
          </p:nvSpPr>
          <p:spPr>
            <a:xfrm>
              <a:off x="1278947" y="1034572"/>
              <a:ext cx="1739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solidFill>
                    <a:srgbClr val="61D9C8"/>
                  </a:solidFill>
                  <a:latin typeface="Montserrat" pitchFamily="2" charset="0"/>
                </a:rPr>
                <a:t>454</a:t>
              </a:r>
              <a:endParaRPr lang="pt-BR" sz="4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48491" y="1684985"/>
              <a:ext cx="3500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61D9C8"/>
                  </a:solidFill>
                  <a:latin typeface="Montserrat" pitchFamily="2" charset="0"/>
                </a:rPr>
                <a:t>pessoas participantes</a:t>
              </a:r>
              <a:endParaRPr lang="pt-BR" sz="2000" b="1" dirty="0" smtClean="0">
                <a:solidFill>
                  <a:schemeClr val="bg1"/>
                </a:solidFill>
                <a:latin typeface="Montserrat" pitchFamily="2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no Auditor das Gerais</a:t>
              </a:r>
              <a:endParaRPr lang="pt-BR" sz="20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7685315" y="3829931"/>
            <a:ext cx="3500845" cy="1666076"/>
            <a:chOff x="448491" y="1034572"/>
            <a:chExt cx="3500845" cy="1666076"/>
          </a:xfrm>
        </p:grpSpPr>
        <p:sp>
          <p:nvSpPr>
            <p:cNvPr id="37" name="CaixaDeTexto 6"/>
            <p:cNvSpPr txBox="1"/>
            <p:nvPr/>
          </p:nvSpPr>
          <p:spPr>
            <a:xfrm>
              <a:off x="1278947" y="1034572"/>
              <a:ext cx="1739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solidFill>
                    <a:srgbClr val="61D9C8"/>
                  </a:solidFill>
                  <a:latin typeface="Montserrat" pitchFamily="2" charset="0"/>
                </a:rPr>
                <a:t>15</a:t>
              </a:r>
              <a:endParaRPr lang="pt-BR" sz="4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448491" y="1684985"/>
              <a:ext cx="35008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61D9C8"/>
                  </a:solidFill>
                  <a:latin typeface="Montserrat" pitchFamily="2" charset="0"/>
                </a:rPr>
                <a:t>municípios 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visitados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no Auditor das Gerais</a:t>
              </a:r>
              <a:endParaRPr lang="pt-BR" sz="20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"/>
          <p:cNvGrpSpPr/>
          <p:nvPr/>
        </p:nvGrpSpPr>
        <p:grpSpPr>
          <a:xfrm>
            <a:off x="8216536" y="4104251"/>
            <a:ext cx="3148149" cy="1358299"/>
            <a:chOff x="574766" y="1034572"/>
            <a:chExt cx="3148149" cy="1358299"/>
          </a:xfrm>
        </p:grpSpPr>
        <p:sp>
          <p:nvSpPr>
            <p:cNvPr id="4" name="CaixaDeTexto 6"/>
            <p:cNvSpPr txBox="1"/>
            <p:nvPr/>
          </p:nvSpPr>
          <p:spPr>
            <a:xfrm>
              <a:off x="1278947" y="1034572"/>
              <a:ext cx="1739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solidFill>
                    <a:srgbClr val="61D9C8"/>
                  </a:solidFill>
                  <a:latin typeface="Montserrat" pitchFamily="2" charset="0"/>
                </a:rPr>
                <a:t>72</a:t>
              </a:r>
              <a:endParaRPr lang="pt-BR" sz="4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574766" y="1684985"/>
              <a:ext cx="3148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61D9C8"/>
                  </a:solidFill>
                  <a:latin typeface="Montserrat" pitchFamily="2" charset="0"/>
                </a:rPr>
                <a:t>artigos</a:t>
              </a:r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 disponíveis no Portal dos Conselho</a:t>
              </a:r>
              <a:endParaRPr lang="pt-BR" sz="20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  <p:grpSp>
        <p:nvGrpSpPr>
          <p:cNvPr id="7" name="Grupo 29"/>
          <p:cNvGrpSpPr/>
          <p:nvPr/>
        </p:nvGrpSpPr>
        <p:grpSpPr>
          <a:xfrm>
            <a:off x="949236" y="4082481"/>
            <a:ext cx="3500845" cy="1358299"/>
            <a:chOff x="448491" y="1034572"/>
            <a:chExt cx="3500845" cy="1358299"/>
          </a:xfrm>
        </p:grpSpPr>
        <p:sp>
          <p:nvSpPr>
            <p:cNvPr id="31" name="CaixaDeTexto 6"/>
            <p:cNvSpPr txBox="1"/>
            <p:nvPr/>
          </p:nvSpPr>
          <p:spPr>
            <a:xfrm>
              <a:off x="1278947" y="1034572"/>
              <a:ext cx="1739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solidFill>
                    <a:srgbClr val="61D9C8"/>
                  </a:solidFill>
                  <a:latin typeface="Montserrat" pitchFamily="2" charset="0"/>
                </a:rPr>
                <a:t>60</a:t>
              </a:r>
              <a:endParaRPr lang="pt-BR" sz="4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48491" y="1684985"/>
              <a:ext cx="3500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61D9C8"/>
                  </a:solidFill>
                  <a:latin typeface="Montserrat" pitchFamily="2" charset="0"/>
                </a:rPr>
                <a:t>artigos </a:t>
              </a:r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disponíveis no Portal PMPI</a:t>
              </a:r>
              <a:endParaRPr lang="pt-BR" sz="20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  <p:grpSp>
        <p:nvGrpSpPr>
          <p:cNvPr id="8" name="Grupo 32"/>
          <p:cNvGrpSpPr/>
          <p:nvPr/>
        </p:nvGrpSpPr>
        <p:grpSpPr>
          <a:xfrm>
            <a:off x="1807030" y="1347990"/>
            <a:ext cx="3500845" cy="1666076"/>
            <a:chOff x="448491" y="1034572"/>
            <a:chExt cx="3500845" cy="1666076"/>
          </a:xfrm>
        </p:grpSpPr>
        <p:sp>
          <p:nvSpPr>
            <p:cNvPr id="34" name="CaixaDeTexto 6"/>
            <p:cNvSpPr txBox="1"/>
            <p:nvPr/>
          </p:nvSpPr>
          <p:spPr>
            <a:xfrm>
              <a:off x="1278947" y="1034572"/>
              <a:ext cx="1739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solidFill>
                    <a:srgbClr val="61D9C8"/>
                  </a:solidFill>
                  <a:latin typeface="Montserrat" pitchFamily="2" charset="0"/>
                </a:rPr>
                <a:t>109</a:t>
              </a:r>
              <a:endParaRPr lang="pt-BR" sz="4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48491" y="1684985"/>
              <a:ext cx="35008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61D9C8"/>
                  </a:solidFill>
                  <a:latin typeface="Montserrat" pitchFamily="2" charset="0"/>
                </a:rPr>
                <a:t>assessorias técnicas</a:t>
              </a:r>
              <a:endParaRPr lang="pt-BR" sz="2000" b="1" dirty="0" smtClean="0">
                <a:solidFill>
                  <a:schemeClr val="bg1"/>
                </a:solidFill>
                <a:latin typeface="Montserrat" pitchFamily="2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aos órgãos e entidades em relação ao PMPI</a:t>
              </a:r>
              <a:endParaRPr lang="pt-BR" sz="20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  <p:grpSp>
        <p:nvGrpSpPr>
          <p:cNvPr id="9" name="Grupo 35"/>
          <p:cNvGrpSpPr/>
          <p:nvPr/>
        </p:nvGrpSpPr>
        <p:grpSpPr>
          <a:xfrm>
            <a:off x="6757852" y="1334926"/>
            <a:ext cx="3500845" cy="1358299"/>
            <a:chOff x="448491" y="1034572"/>
            <a:chExt cx="3500845" cy="1358299"/>
          </a:xfrm>
        </p:grpSpPr>
        <p:sp>
          <p:nvSpPr>
            <p:cNvPr id="37" name="CaixaDeTexto 6"/>
            <p:cNvSpPr txBox="1"/>
            <p:nvPr/>
          </p:nvSpPr>
          <p:spPr>
            <a:xfrm>
              <a:off x="1278947" y="1034572"/>
              <a:ext cx="1739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solidFill>
                    <a:srgbClr val="61D9C8"/>
                  </a:solidFill>
                  <a:latin typeface="Montserrat" pitchFamily="2" charset="0"/>
                </a:rPr>
                <a:t>30</a:t>
              </a:r>
              <a:endParaRPr lang="pt-BR" sz="4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448491" y="1684985"/>
              <a:ext cx="3500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61D9C8"/>
                  </a:solidFill>
                  <a:latin typeface="Montserrat" pitchFamily="2" charset="0"/>
                </a:rPr>
                <a:t>entidades e órgãos </a:t>
              </a:r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cadastrados no </a:t>
              </a:r>
              <a:r>
                <a:rPr lang="pt-BR" sz="2000" b="1" dirty="0" err="1" smtClean="0">
                  <a:solidFill>
                    <a:schemeClr val="bg1"/>
                  </a:solidFill>
                  <a:latin typeface="Montserrat" pitchFamily="2" charset="0"/>
                </a:rPr>
                <a:t>SisPMPI</a:t>
              </a:r>
              <a:endParaRPr lang="pt-BR" sz="20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619899" y="2723943"/>
            <a:ext cx="3500845" cy="1973852"/>
            <a:chOff x="448491" y="1034572"/>
            <a:chExt cx="3500845" cy="1973852"/>
          </a:xfrm>
        </p:grpSpPr>
        <p:sp>
          <p:nvSpPr>
            <p:cNvPr id="22" name="CaixaDeTexto 6"/>
            <p:cNvSpPr txBox="1"/>
            <p:nvPr/>
          </p:nvSpPr>
          <p:spPr>
            <a:xfrm>
              <a:off x="1278947" y="1034572"/>
              <a:ext cx="1739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solidFill>
                    <a:srgbClr val="61D9C8"/>
                  </a:solidFill>
                  <a:latin typeface="Montserrat" pitchFamily="2" charset="0"/>
                </a:rPr>
                <a:t>251</a:t>
              </a:r>
              <a:endParaRPr lang="pt-BR" sz="4400" b="1" dirty="0">
                <a:solidFill>
                  <a:srgbClr val="61D9C8"/>
                </a:solidFill>
                <a:latin typeface="Montserrat" pitchFamily="2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48491" y="1684985"/>
              <a:ext cx="35008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61D9C8"/>
                  </a:solidFill>
                  <a:latin typeface="Montserrat" pitchFamily="2" charset="0"/>
                </a:rPr>
                <a:t>pessoas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concluíram o 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Curso </a:t>
              </a:r>
              <a:r>
                <a:rPr lang="pt-BR" sz="2000" b="1" dirty="0" err="1" smtClean="0">
                  <a:solidFill>
                    <a:schemeClr val="bg1"/>
                  </a:solidFill>
                  <a:latin typeface="Montserrat" pitchFamily="2" charset="0"/>
                </a:rPr>
                <a:t>EaD</a:t>
              </a:r>
              <a:r>
                <a:rPr lang="pt-BR" sz="2000" b="1" dirty="0" smtClean="0">
                  <a:solidFill>
                    <a:schemeClr val="bg1"/>
                  </a:solidFill>
                  <a:latin typeface="Montserrat" pitchFamily="2" charset="0"/>
                </a:rPr>
                <a:t> Participação e Controle</a:t>
              </a:r>
              <a:endParaRPr lang="pt-BR" sz="2000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6"/>
          <p:cNvSpPr txBox="1">
            <a:spLocks noChangeArrowheads="1"/>
          </p:cNvSpPr>
          <p:nvPr/>
        </p:nvSpPr>
        <p:spPr bwMode="auto">
          <a:xfrm>
            <a:off x="470261" y="1205822"/>
            <a:ext cx="432380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4400" b="1" dirty="0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Evolução dos </a:t>
            </a:r>
          </a:p>
          <a:p>
            <a:pPr eaLnBrk="1" hangingPunct="1"/>
            <a:r>
              <a:rPr lang="pt-BR" altLang="pt-BR" sz="4400" b="1" dirty="0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benefícios</a:t>
            </a:r>
          </a:p>
          <a:p>
            <a:pPr eaLnBrk="1" hangingPunct="1"/>
            <a:r>
              <a:rPr lang="pt-BR" altLang="pt-BR" sz="4400" b="1" dirty="0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financeiros</a:t>
            </a:r>
            <a:endParaRPr lang="id-ID" altLang="pt-BR" sz="4400" b="1" dirty="0">
              <a:solidFill>
                <a:schemeClr val="bg1"/>
              </a:solidFill>
              <a:latin typeface="Montserrat" pitchFamily="2" charset="0"/>
              <a:cs typeface="Open Sans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965272" y="901338"/>
            <a:ext cx="9077233" cy="5387780"/>
            <a:chOff x="2518464" y="2005999"/>
            <a:chExt cx="7155073" cy="4246884"/>
          </a:xfrm>
        </p:grpSpPr>
        <p:graphicFrame>
          <p:nvGraphicFramePr>
            <p:cNvPr id="30" name="Gráfico 29"/>
            <p:cNvGraphicFramePr/>
            <p:nvPr/>
          </p:nvGraphicFramePr>
          <p:xfrm>
            <a:off x="2518464" y="2076467"/>
            <a:ext cx="7155073" cy="4176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CaixaDeTexto 5"/>
            <p:cNvSpPr txBox="1"/>
            <p:nvPr/>
          </p:nvSpPr>
          <p:spPr>
            <a:xfrm>
              <a:off x="2607962" y="4586497"/>
              <a:ext cx="2122398" cy="363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Montserrat" pitchFamily="2" charset="0"/>
                </a:rPr>
                <a:t>R$ 23 milhões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178254" y="3889816"/>
              <a:ext cx="2122398" cy="363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Montserrat" pitchFamily="2" charset="0"/>
                </a:rPr>
                <a:t>R$ 81 milhões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904410" y="2005999"/>
              <a:ext cx="2413880" cy="363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Montserrat" pitchFamily="2" charset="0"/>
                </a:rPr>
                <a:t>R$ 244 milhões</a:t>
              </a:r>
            </a:p>
          </p:txBody>
        </p:sp>
      </p:grpSp>
      <p:sp>
        <p:nvSpPr>
          <p:cNvPr id="13" name="Retângulo 12"/>
          <p:cNvSpPr/>
          <p:nvPr/>
        </p:nvSpPr>
        <p:spPr>
          <a:xfrm>
            <a:off x="2638696" y="5538651"/>
            <a:ext cx="1123406" cy="352698"/>
          </a:xfrm>
          <a:prstGeom prst="rect">
            <a:avLst/>
          </a:prstGeom>
          <a:solidFill>
            <a:srgbClr val="452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9100456" y="5599610"/>
            <a:ext cx="2029097" cy="352698"/>
          </a:xfrm>
          <a:prstGeom prst="rect">
            <a:avLst/>
          </a:prstGeom>
          <a:solidFill>
            <a:srgbClr val="452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2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0673" y="3159000"/>
            <a:ext cx="4310655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6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4915" y="920621"/>
            <a:ext cx="108421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Criação de seção exclusiva no 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Portal da Transparência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para divulgar dados dos contratos emergenciais referentes à </a:t>
            </a:r>
            <a:r>
              <a:rPr lang="pt-BR" sz="3200" b="1" dirty="0" err="1" smtClean="0">
                <a:solidFill>
                  <a:schemeClr val="bg1"/>
                </a:solidFill>
                <a:latin typeface="Montserrat" pitchFamily="2" charset="0"/>
              </a:rPr>
              <a:t>Covid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-19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Lançamento do 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Portal de Dados Abertos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do Estado de Minas Gerais (2020)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Pontuação máxima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na Escala Brasil Transparente (EBT) - Avaliação 360º da Controladoria-Geral da União – CGU (2021)</a:t>
            </a: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5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4915" y="920621"/>
            <a:ext cx="108421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Prêmio de melhor projeto em </a:t>
            </a:r>
            <a:r>
              <a:rPr lang="pt-BR" sz="3200" b="1" dirty="0" err="1" smtClean="0">
                <a:solidFill>
                  <a:schemeClr val="bg1"/>
                </a:solidFill>
                <a:latin typeface="Montserrat" pitchFamily="2" charset="0"/>
              </a:rPr>
              <a:t>hackathon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 internacional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do programa </a:t>
            </a:r>
            <a:r>
              <a:rPr lang="pt-BR" sz="3200" b="1" dirty="0" err="1" smtClean="0">
                <a:solidFill>
                  <a:schemeClr val="bg1"/>
                </a:solidFill>
                <a:latin typeface="Montserrat" pitchFamily="2" charset="0"/>
              </a:rPr>
              <a:t>Frictionless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 Data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para ferramenta de dados abertos desenvolvida pela CGE-MG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Prêmio IIA MAY Brasil 2021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com a campanha 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“Eu valorizo a auditoria”</a:t>
            </a:r>
          </a:p>
          <a:p>
            <a:endParaRPr lang="pt-BR" sz="3200" dirty="0" smtClean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3200" dirty="0" err="1" smtClean="0">
                <a:solidFill>
                  <a:schemeClr val="bg1"/>
                </a:solidFill>
                <a:latin typeface="Montserrat" pitchFamily="2" charset="0"/>
              </a:rPr>
              <a:t>Hackathon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Internacional </a:t>
            </a:r>
            <a:r>
              <a:rPr lang="pt-BR" sz="3200" dirty="0" err="1" smtClean="0">
                <a:solidFill>
                  <a:schemeClr val="bg1"/>
                </a:solidFill>
                <a:latin typeface="Montserrat" pitchFamily="2" charset="0"/>
              </a:rPr>
              <a:t>Frictionless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Data Open </a:t>
            </a:r>
            <a:r>
              <a:rPr lang="pt-BR" sz="3200" dirty="0" err="1" smtClean="0">
                <a:solidFill>
                  <a:schemeClr val="bg1"/>
                </a:solidFill>
                <a:latin typeface="Montserrat" pitchFamily="2" charset="0"/>
              </a:rPr>
              <a:t>Knowledge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  <a:latin typeface="Montserrat" pitchFamily="2" charset="0"/>
              </a:rPr>
              <a:t>Foundation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(OKBR)</a:t>
            </a: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44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7829" y="1332410"/>
            <a:ext cx="1084217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Menção honrosa no 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5º Prêmio Inova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pelo Portal dos Conselhos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Minas Gerais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é o estado com </a:t>
            </a:r>
            <a:r>
              <a:rPr lang="pt-BR" sz="3200" b="1" dirty="0" smtClean="0">
                <a:solidFill>
                  <a:srgbClr val="61D9C8"/>
                </a:solidFill>
                <a:latin typeface="Montserrat" pitchFamily="2" charset="0"/>
              </a:rPr>
              <a:t>MAIOR ADESÃO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ao Programa Nacional de Prevenção à Corrupção: </a:t>
            </a:r>
          </a:p>
          <a:p>
            <a:r>
              <a:rPr lang="pt-BR" sz="4000" b="1" dirty="0" smtClean="0">
                <a:solidFill>
                  <a:srgbClr val="61D9C8"/>
                </a:solidFill>
                <a:latin typeface="Montserrat" pitchFamily="2" charset="0"/>
              </a:rPr>
              <a:t>1038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 adesões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(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92%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dos órgãos e entidades do Estado)</a:t>
            </a: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97434" y="2037805"/>
            <a:ext cx="108421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Atuação conjunta de 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14 unidades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de auditoria</a:t>
            </a:r>
          </a:p>
          <a:p>
            <a:endParaRPr lang="pt-BR" sz="3200" dirty="0" smtClean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4000" b="1" dirty="0" smtClean="0">
                <a:solidFill>
                  <a:srgbClr val="61D9C8"/>
                </a:solidFill>
                <a:latin typeface="Montserrat" pitchFamily="2" charset="0"/>
              </a:rPr>
              <a:t>166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serviços de consultorias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em riscos nas contratações para tomada de decisão na gestão</a:t>
            </a:r>
          </a:p>
          <a:p>
            <a:endParaRPr lang="pt-BR" sz="3200" dirty="0" smtClean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4000" b="1" dirty="0" smtClean="0">
                <a:solidFill>
                  <a:srgbClr val="61D9C8"/>
                </a:solidFill>
                <a:latin typeface="Montserrat" pitchFamily="2" charset="0"/>
              </a:rPr>
              <a:t>5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publicações </a:t>
            </a:r>
            <a:r>
              <a:rPr lang="pt-BR" sz="3200" b="1" dirty="0" err="1" smtClean="0">
                <a:solidFill>
                  <a:schemeClr val="bg1"/>
                </a:solidFill>
                <a:latin typeface="Montserrat" pitchFamily="2" charset="0"/>
              </a:rPr>
              <a:t>orientativas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à gestão durante a pandemia</a:t>
            </a: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1304482" y="1049072"/>
            <a:ext cx="9583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4000" b="1" dirty="0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Ações </a:t>
            </a:r>
            <a:r>
              <a:rPr lang="pt-BR" altLang="pt-BR" sz="4000" b="1" dirty="0" err="1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Covid</a:t>
            </a:r>
            <a:r>
              <a:rPr lang="pt-BR" altLang="pt-BR" sz="4000" b="1" dirty="0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-19</a:t>
            </a:r>
            <a:endParaRPr lang="id-ID" altLang="pt-BR" sz="4000" b="1" dirty="0">
              <a:solidFill>
                <a:schemeClr val="bg1"/>
              </a:solidFill>
              <a:latin typeface="Montserrat" pitchFamily="2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00892" y="1946362"/>
            <a:ext cx="105025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61D9C8"/>
                </a:solidFill>
                <a:latin typeface="Montserrat" pitchFamily="2" charset="0"/>
              </a:rPr>
              <a:t>8,7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milhões de reais em 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benefícios financeiros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 para o Estado</a:t>
            </a:r>
            <a:endParaRPr lang="pt-BR" sz="3600" dirty="0" smtClean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3600" dirty="0" smtClean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Auditoria em mais de </a:t>
            </a:r>
            <a:r>
              <a:rPr lang="pt-BR" sz="4400" b="1" dirty="0" smtClean="0">
                <a:solidFill>
                  <a:srgbClr val="61D9C8"/>
                </a:solidFill>
                <a:latin typeface="Montserrat" pitchFamily="2" charset="0"/>
              </a:rPr>
              <a:t>R$ 1.962.150.571,77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em </a:t>
            </a:r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contratações emergenciais e licitações</a:t>
            </a:r>
            <a:endParaRPr lang="pt-BR" sz="36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1304482" y="1049072"/>
            <a:ext cx="9583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4000" b="1" dirty="0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Ações </a:t>
            </a:r>
            <a:r>
              <a:rPr lang="pt-BR" altLang="pt-BR" sz="4000" b="1" dirty="0" err="1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Covid</a:t>
            </a:r>
            <a:r>
              <a:rPr lang="pt-BR" altLang="pt-BR" sz="4000" b="1" dirty="0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-19</a:t>
            </a:r>
            <a:endParaRPr lang="id-ID" altLang="pt-BR" sz="4000" b="1" dirty="0">
              <a:solidFill>
                <a:schemeClr val="bg1"/>
              </a:solidFill>
              <a:latin typeface="Montserrat" pitchFamily="2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00892" y="1998618"/>
            <a:ext cx="10842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61D9C8"/>
                </a:solidFill>
                <a:latin typeface="Montserrat" pitchFamily="2" charset="0"/>
              </a:rPr>
              <a:t>R$ 124.178.383,81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de despesas auditadas</a:t>
            </a:r>
            <a:endParaRPr lang="pt-BR" sz="3600" dirty="0" smtClean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3600" dirty="0" smtClean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4400" b="1" dirty="0" smtClean="0">
                <a:solidFill>
                  <a:srgbClr val="61D9C8"/>
                </a:solidFill>
                <a:latin typeface="Montserrat" pitchFamily="2" charset="0"/>
              </a:rPr>
              <a:t>45%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da despesa total empenhada</a:t>
            </a:r>
            <a:endParaRPr lang="pt-BR" sz="3600" dirty="0" smtClean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3600" dirty="0" smtClean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3200" b="1" dirty="0" smtClean="0">
                <a:solidFill>
                  <a:schemeClr val="bg1"/>
                </a:solidFill>
                <a:latin typeface="Montserrat" pitchFamily="2" charset="0"/>
              </a:rPr>
              <a:t>Elaboração de roteiros </a:t>
            </a:r>
            <a:r>
              <a:rPr lang="pt-BR" sz="3200" dirty="0" smtClean="0">
                <a:solidFill>
                  <a:schemeClr val="bg1"/>
                </a:solidFill>
                <a:latin typeface="Montserrat" pitchFamily="2" charset="0"/>
              </a:rPr>
              <a:t>para subsidiar unidades</a:t>
            </a: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5" name="TextBox 26"/>
          <p:cNvSpPr txBox="1">
            <a:spLocks noChangeArrowheads="1"/>
          </p:cNvSpPr>
          <p:nvPr/>
        </p:nvSpPr>
        <p:spPr bwMode="auto">
          <a:xfrm>
            <a:off x="1304482" y="970694"/>
            <a:ext cx="9583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4000" b="1" dirty="0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Acordos de Brumadinho e Mariana</a:t>
            </a:r>
            <a:endParaRPr lang="id-ID" altLang="pt-BR" sz="4000" b="1" dirty="0">
              <a:solidFill>
                <a:schemeClr val="bg1"/>
              </a:solidFill>
              <a:latin typeface="Montserrat" pitchFamily="2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1645920" y="1663026"/>
            <a:ext cx="905256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4400" b="1" dirty="0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1º Acordo de Leniência do Estado, num total de</a:t>
            </a:r>
          </a:p>
          <a:p>
            <a:pPr algn="ctr"/>
            <a:r>
              <a:rPr lang="pt-BR" altLang="pt-BR" sz="6600" b="1" dirty="0" smtClean="0">
                <a:solidFill>
                  <a:srgbClr val="61D9C8"/>
                </a:solidFill>
                <a:latin typeface="Montserrat" pitchFamily="2" charset="0"/>
                <a:cs typeface="Open Sans" pitchFamily="34" charset="0"/>
              </a:rPr>
              <a:t>128,9</a:t>
            </a:r>
            <a:r>
              <a:rPr lang="pt-BR" altLang="pt-BR" sz="5400" b="1" dirty="0" smtClean="0">
                <a:solidFill>
                  <a:srgbClr val="61D9C8"/>
                </a:solidFill>
                <a:latin typeface="Montserrat" pitchFamily="2" charset="0"/>
                <a:cs typeface="Open Sans" pitchFamily="34" charset="0"/>
              </a:rPr>
              <a:t> </a:t>
            </a:r>
            <a:r>
              <a:rPr lang="pt-BR" altLang="pt-BR" sz="4400" b="1" dirty="0" smtClean="0">
                <a:solidFill>
                  <a:srgbClr val="61D9C8"/>
                </a:solidFill>
                <a:latin typeface="Montserrat" pitchFamily="2" charset="0"/>
                <a:cs typeface="Open Sans" pitchFamily="34" charset="0"/>
              </a:rPr>
              <a:t>milhões de reais</a:t>
            </a:r>
          </a:p>
          <a:p>
            <a:pPr algn="ctr"/>
            <a:r>
              <a:rPr lang="pt-BR" altLang="pt-BR" sz="4400" b="1" dirty="0" smtClean="0">
                <a:solidFill>
                  <a:schemeClr val="bg1"/>
                </a:solidFill>
                <a:latin typeface="Montserrat" pitchFamily="2" charset="0"/>
                <a:cs typeface="Open Sans" pitchFamily="34" charset="0"/>
              </a:rPr>
              <a:t>para os cofres públicos</a:t>
            </a:r>
            <a:endParaRPr lang="id-ID" altLang="pt-BR" sz="4400" b="1" dirty="0">
              <a:solidFill>
                <a:schemeClr val="bg1"/>
              </a:solidFill>
              <a:latin typeface="Montserrat" pitchFamily="2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927463" y="1140512"/>
            <a:ext cx="1017596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Mais de </a:t>
            </a:r>
            <a:r>
              <a:rPr lang="pt-BR" sz="4400" b="1" dirty="0" smtClean="0">
                <a:solidFill>
                  <a:srgbClr val="61D9C8"/>
                </a:solidFill>
                <a:latin typeface="Montserrat" pitchFamily="2" charset="0"/>
              </a:rPr>
              <a:t>54mil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latin typeface="Montserrat" pitchFamily="2" charset="0"/>
              </a:rPr>
              <a:t>acessos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 e </a:t>
            </a:r>
            <a:r>
              <a:rPr lang="pt-BR" sz="4400" b="1" dirty="0" smtClean="0">
                <a:solidFill>
                  <a:srgbClr val="61D9C8"/>
                </a:solidFill>
                <a:latin typeface="Montserrat" pitchFamily="2" charset="0"/>
              </a:rPr>
              <a:t>4mil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latin typeface="Montserrat" pitchFamily="2" charset="0"/>
              </a:rPr>
              <a:t>downloads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 no Portal de Dados abertos em 2 anos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Mais de </a:t>
            </a:r>
            <a:r>
              <a:rPr lang="pt-BR" sz="3600" b="1" dirty="0" smtClean="0">
                <a:solidFill>
                  <a:srgbClr val="61D9C8"/>
                </a:solidFill>
                <a:latin typeface="Montserrat" pitchFamily="2" charset="0"/>
              </a:rPr>
              <a:t>30mil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 acessos à seção </a:t>
            </a:r>
            <a:r>
              <a:rPr lang="pt-BR" sz="3600" dirty="0" err="1" smtClean="0">
                <a:solidFill>
                  <a:schemeClr val="bg1"/>
                </a:solidFill>
                <a:latin typeface="Montserrat" pitchFamily="2" charset="0"/>
              </a:rPr>
              <a:t>Covid</a:t>
            </a:r>
            <a:r>
              <a:rPr lang="pt-BR" sz="3600" dirty="0" smtClean="0">
                <a:solidFill>
                  <a:schemeClr val="bg1"/>
                </a:solidFill>
                <a:latin typeface="Montserrat" pitchFamily="2" charset="0"/>
              </a:rPr>
              <a:t>-19 no Portal da Transparência</a:t>
            </a:r>
            <a:endParaRPr lang="id-ID" altLang="pt-BR" sz="3600" dirty="0">
              <a:solidFill>
                <a:schemeClr val="bg1"/>
              </a:solidFill>
              <a:latin typeface="Montserrat" pitchFamily="2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2">
      <a:majorFont>
        <a:latin typeface="Lat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340</Words>
  <Application>Microsoft Office PowerPoint</Application>
  <PresentationFormat>Personalizar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Montserrat Medium</vt:lpstr>
      <vt:lpstr>Open Sans</vt:lpstr>
      <vt:lpstr>Montserrat</vt:lpstr>
      <vt:lpstr>Lato</vt:lpstr>
      <vt:lpstr>Calibri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Túlio César de Souza Velloso</dc:creator>
  <cp:lastModifiedBy>ellid</cp:lastModifiedBy>
  <cp:revision>118</cp:revision>
  <dcterms:created xsi:type="dcterms:W3CDTF">2022-01-04T18:06:26Z</dcterms:created>
  <dcterms:modified xsi:type="dcterms:W3CDTF">2022-05-20T12:46:57Z</dcterms:modified>
</cp:coreProperties>
</file>