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1242" r:id="rId3"/>
    <p:sldId id="1505" r:id="rId4"/>
    <p:sldId id="1506" r:id="rId5"/>
    <p:sldId id="1511" r:id="rId6"/>
    <p:sldId id="1512" r:id="rId7"/>
    <p:sldId id="1514" r:id="rId8"/>
    <p:sldId id="1516" r:id="rId9"/>
    <p:sldId id="1510" r:id="rId10"/>
    <p:sldId id="1367" r:id="rId11"/>
    <p:sldId id="1517" r:id="rId12"/>
    <p:sldId id="1494" r:id="rId13"/>
    <p:sldId id="1513" r:id="rId14"/>
    <p:sldId id="364" r:id="rId15"/>
    <p:sldId id="367" r:id="rId16"/>
    <p:sldId id="1491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9C1"/>
    <a:srgbClr val="D8A92F"/>
    <a:srgbClr val="329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560" y="114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FA00-C6BC-463C-B665-D0015E2286E9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9634-B8CA-46B2-8DDD-32E064CDD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25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406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287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033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 userDrawn="1"/>
        </p:nvGrpSpPr>
        <p:grpSpPr>
          <a:xfrm>
            <a:off x="0" y="-2792"/>
            <a:ext cx="9144000" cy="6877945"/>
            <a:chOff x="0" y="-5583"/>
            <a:chExt cx="24377650" cy="13755890"/>
          </a:xfrm>
        </p:grpSpPr>
        <p:sp>
          <p:nvSpPr>
            <p:cNvPr id="3" name="Retângulo 2"/>
            <p:cNvSpPr/>
            <p:nvPr/>
          </p:nvSpPr>
          <p:spPr>
            <a:xfrm>
              <a:off x="0" y="13375450"/>
              <a:ext cx="24377650" cy="3657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675"/>
            </a:p>
          </p:txBody>
        </p:sp>
        <p:sp>
          <p:nvSpPr>
            <p:cNvPr id="4" name="Retângulo 3"/>
            <p:cNvSpPr/>
            <p:nvPr/>
          </p:nvSpPr>
          <p:spPr>
            <a:xfrm>
              <a:off x="11063967" y="12592983"/>
              <a:ext cx="2249714" cy="11573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675"/>
            </a:p>
          </p:txBody>
        </p:sp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3852" y="12784960"/>
              <a:ext cx="1389944" cy="77337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0" y="-5583"/>
              <a:ext cx="24377650" cy="3657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675"/>
            </a:p>
          </p:txBody>
        </p:sp>
      </p:grp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689627" y="3989705"/>
            <a:ext cx="2282948" cy="1476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685811" rtl="0" eaLnBrk="1" fontAlgn="auto" latinLnBrk="0" hangingPunct="1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5"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 sz="1313">
                <a:latin typeface="+mj-lt"/>
              </a:defRPr>
            </a:lvl3pPr>
            <a:lvl4pPr>
              <a:defRPr sz="1125">
                <a:latin typeface="+mj-lt"/>
              </a:defRPr>
            </a:lvl4pPr>
          </a:lstStyle>
          <a:p>
            <a:pPr marL="0" marR="0" lvl="0" indent="0" algn="l" defTabSz="68581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idx="15" hasCustomPrompt="1"/>
          </p:nvPr>
        </p:nvSpPr>
        <p:spPr>
          <a:xfrm>
            <a:off x="689626" y="2851168"/>
            <a:ext cx="2282949" cy="96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68581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38" b="1">
                <a:solidFill>
                  <a:schemeClr val="accent2"/>
                </a:solidFill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 sz="1313">
                <a:latin typeface="+mn-lt"/>
              </a:defRPr>
            </a:lvl3pPr>
            <a:lvl4pPr>
              <a:defRPr sz="1125">
                <a:latin typeface="+mn-lt"/>
              </a:defRPr>
            </a:lvl4pPr>
          </a:lstStyle>
          <a:p>
            <a:r>
              <a:rPr lang="en-US" dirty="0"/>
              <a:t>ESCREVA </a:t>
            </a:r>
            <a:br>
              <a:rPr lang="en-US" dirty="0"/>
            </a:br>
            <a:r>
              <a:rPr lang="en-US" dirty="0"/>
              <a:t>SEU TÍTULO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idx="16" hasCustomPrompt="1"/>
          </p:nvPr>
        </p:nvSpPr>
        <p:spPr>
          <a:xfrm>
            <a:off x="3582171" y="2646698"/>
            <a:ext cx="2282948" cy="1344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685811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5"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 sz="1313">
                <a:latin typeface="+mj-lt"/>
              </a:defRPr>
            </a:lvl3pPr>
            <a:lvl4pPr>
              <a:defRPr sz="1125">
                <a:latin typeface="+mj-lt"/>
              </a:defRPr>
            </a:lvl4pPr>
          </a:lstStyle>
          <a:p>
            <a:pPr marL="0" marR="0" lvl="0" indent="0" algn="l" defTabSz="68581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idx="17" hasCustomPrompt="1"/>
          </p:nvPr>
        </p:nvSpPr>
        <p:spPr>
          <a:xfrm>
            <a:off x="3582170" y="1508161"/>
            <a:ext cx="2282949" cy="96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68581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38" b="1">
                <a:solidFill>
                  <a:schemeClr val="accent2"/>
                </a:solidFill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 sz="1313">
                <a:latin typeface="+mn-lt"/>
              </a:defRPr>
            </a:lvl3pPr>
            <a:lvl4pPr>
              <a:defRPr sz="1125">
                <a:latin typeface="+mn-lt"/>
              </a:defRPr>
            </a:lvl4pPr>
          </a:lstStyle>
          <a:p>
            <a:r>
              <a:rPr lang="en-US" dirty="0"/>
              <a:t>ESCREVA </a:t>
            </a:r>
            <a:br>
              <a:rPr lang="en-US" dirty="0"/>
            </a:br>
            <a:r>
              <a:rPr lang="en-US" dirty="0"/>
              <a:t>SEU TÍTULO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8" hasCustomPrompt="1"/>
          </p:nvPr>
        </p:nvSpPr>
        <p:spPr>
          <a:xfrm>
            <a:off x="6451848" y="3928006"/>
            <a:ext cx="2282948" cy="1344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685811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25"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 sz="1313">
                <a:latin typeface="+mj-lt"/>
              </a:defRPr>
            </a:lvl3pPr>
            <a:lvl4pPr>
              <a:defRPr sz="1125">
                <a:latin typeface="+mj-lt"/>
              </a:defRPr>
            </a:lvl4pPr>
          </a:lstStyle>
          <a:p>
            <a:pPr marL="0" marR="0" lvl="0" indent="0" algn="l" defTabSz="68581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idx="19" hasCustomPrompt="1"/>
          </p:nvPr>
        </p:nvSpPr>
        <p:spPr>
          <a:xfrm>
            <a:off x="6451847" y="2789469"/>
            <a:ext cx="2282949" cy="96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68581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38" b="1">
                <a:solidFill>
                  <a:schemeClr val="accent2"/>
                </a:solidFill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 sz="1313">
                <a:latin typeface="+mn-lt"/>
              </a:defRPr>
            </a:lvl3pPr>
            <a:lvl4pPr>
              <a:defRPr sz="1125">
                <a:latin typeface="+mn-lt"/>
              </a:defRPr>
            </a:lvl4pPr>
          </a:lstStyle>
          <a:p>
            <a:r>
              <a:rPr lang="en-US" dirty="0"/>
              <a:t>ESCREVA </a:t>
            </a:r>
            <a:br>
              <a:rPr lang="en-US" dirty="0"/>
            </a:br>
            <a:r>
              <a:rPr lang="en-US" dirty="0"/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65509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68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229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50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093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786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006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11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690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2BCD-B511-45E4-A061-549B87634CCA}" type="datetimeFigureOut">
              <a:rPr lang="pt-BR" smtClean="0"/>
              <a:t>16/05/2022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1D6E-06BD-47E0-A234-E0D0F8CF404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003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66AB156-48BB-4FC1-8454-4CC98B59C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B846F11-D71E-4C65-85C3-1CA5018F5D8F}"/>
              </a:ext>
            </a:extLst>
          </p:cNvPr>
          <p:cNvSpPr/>
          <p:nvPr/>
        </p:nvSpPr>
        <p:spPr>
          <a:xfrm>
            <a:off x="3263535" y="1505634"/>
            <a:ext cx="54755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4400" dirty="0">
                <a:solidFill>
                  <a:schemeClr val="bg1"/>
                </a:solidFill>
                <a:latin typeface="Impact" panose="020B0806030902050204" pitchFamily="34" charset="0"/>
              </a:rPr>
              <a:t>PROGRAMA DE INTEGRIDADE NO SETOR PRIVADO E A NOVA LEI DE LICITAÇÕES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CD03663-6073-4667-814A-59C75F9A01BB}"/>
              </a:ext>
            </a:extLst>
          </p:cNvPr>
          <p:cNvSpPr txBox="1"/>
          <p:nvPr/>
        </p:nvSpPr>
        <p:spPr>
          <a:xfrm>
            <a:off x="6019522" y="4291468"/>
            <a:ext cx="27195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400" b="1" dirty="0">
                <a:solidFill>
                  <a:srgbClr val="00B0F0"/>
                </a:solidFill>
              </a:rPr>
              <a:t>TATIANA CAMARÃO</a:t>
            </a:r>
          </a:p>
          <a:p>
            <a:pPr algn="r"/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3" name="Gráfico 12">
            <a:extLst>
              <a:ext uri="{FF2B5EF4-FFF2-40B4-BE49-F238E27FC236}">
                <a16:creationId xmlns:a16="http://schemas.microsoft.com/office/drawing/2014/main" id="{EFB80CF8-914E-4EF0-94D4-A3543542A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1292" y="5042422"/>
            <a:ext cx="2536372" cy="110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8243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75698242-6AA1-4696-BD4D-BDC741F9D468}"/>
              </a:ext>
            </a:extLst>
          </p:cNvPr>
          <p:cNvSpPr/>
          <p:nvPr/>
        </p:nvSpPr>
        <p:spPr>
          <a:xfrm>
            <a:off x="3306361" y="0"/>
            <a:ext cx="2531278" cy="73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0489C1"/>
                </a:solidFill>
                <a:latin typeface="Impact" panose="020B0806030902050204" pitchFamily="34" charset="0"/>
              </a:rPr>
              <a:t>BOA PRÁTICA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646391" y="904123"/>
            <a:ext cx="7851217" cy="348728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2A385B"/>
              </a:buClr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Atenção: TCU TC nº 011.574/2021-6: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265. A primeira questão (4311) estimula que a organização </a:t>
            </a:r>
            <a:r>
              <a:rPr 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avalie se os normativos sobre ética, aplicáveis aos seus gestores e colaboradores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e </a:t>
            </a:r>
            <a:r>
              <a:rPr 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os controles internos gerais estabelecidos para tratar riscos de fraude e corrupção são suficientes para promover a integridade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na função de contratações, ou se precisam ser complementados para abordar aspectos específicos das atividades dessa função. Os resultados sugerem que 42% das organizações apresentam baixo nível de maturidade nessa prática (figura 74). </a:t>
            </a:r>
          </a:p>
          <a:p>
            <a:pPr algn="just">
              <a:lnSpc>
                <a:spcPct val="150000"/>
              </a:lnSpc>
              <a:buClr>
                <a:srgbClr val="2A385B"/>
              </a:buClr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Elaborar documento (cartilha) destinado aos fornecedores contendo, dentre outras informações e orientações relevantes, as </a:t>
            </a:r>
            <a:r>
              <a:rPr 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normas éticas que regem a conduta dos agentes da empresa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as penalidades cabíveis em caso de violação de normas éticas e os canais de relacionamento com a contratante, inclusive canais de denúncia.</a:t>
            </a:r>
          </a:p>
          <a:p>
            <a:pPr algn="just">
              <a:lnSpc>
                <a:spcPct val="150000"/>
              </a:lnSpc>
              <a:buClr>
                <a:srgbClr val="2A385B"/>
              </a:buClr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rgbClr val="0489C1"/>
              </a:buClr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6F08686E-9CCB-47B5-82D0-1B75A7F78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1338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19" y="1246692"/>
            <a:ext cx="3823275" cy="456997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46B1DD6-B688-4245-9919-37B8CB8CF4AB}"/>
              </a:ext>
            </a:extLst>
          </p:cNvPr>
          <p:cNvSpPr txBox="1"/>
          <p:nvPr/>
        </p:nvSpPr>
        <p:spPr>
          <a:xfrm>
            <a:off x="6778230" y="4806689"/>
            <a:ext cx="225042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00" dirty="0"/>
              <a:t>https://www.tjmg.jus.br/data/files/06/37/73/0A/26C39710C76551975ECB08A8/Cartilha%20de%20Integridade%20para%20Licitantes%20e%20Contratados%20-%2022.9%20_1_.pdf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083FE5F-156A-4F58-B36D-37EF5C3C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07" y="2787001"/>
            <a:ext cx="1742081" cy="99417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pt-BR" altLang="pt-BR" sz="2700" dirty="0">
                <a:solidFill>
                  <a:srgbClr val="0489C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BOA PRÁTICA</a:t>
            </a:r>
          </a:p>
        </p:txBody>
      </p:sp>
    </p:spTree>
    <p:extLst>
      <p:ext uri="{BB962C8B-B14F-4D97-AF65-F5344CB8AC3E}">
        <p14:creationId xmlns:p14="http://schemas.microsoft.com/office/powerpoint/2010/main" val="2581412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16644" y="1967404"/>
            <a:ext cx="8103765" cy="3394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9" indent="-257179" algn="just" defTabSz="685811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Reuniões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(documentadas - ata, agenda oficial, rotatividade, filmagem e gravação de sessões presenciais) – Art. 17, § 2º e 5º</a:t>
            </a:r>
          </a:p>
          <a:p>
            <a:pPr marL="257179" indent="-257179" algn="just" defTabSz="685811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Conflito de Interesse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(art. 7º; art. 9º; art. 48, inciso I; art. 122, § 3º)</a:t>
            </a:r>
          </a:p>
          <a:p>
            <a:pPr marL="257179" indent="-257179" algn="just" defTabSz="685811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Recebimento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de presentes, hospitalidade</a:t>
            </a:r>
          </a:p>
          <a:p>
            <a:pPr marL="257179" indent="-257179" algn="just" defTabSz="685811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Termo de Confidencialidade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: art. 32, § 2º</a:t>
            </a:r>
          </a:p>
          <a:p>
            <a:pPr marL="257179" indent="-257179" algn="just" defTabSz="685811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Proibição de contratação: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Cadastros – art. 91, § 4º e art. 161</a:t>
            </a:r>
          </a:p>
          <a:p>
            <a:pPr marL="257179" indent="-257179" algn="just" defTabSz="685811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Plano de Interação com o Mercado: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Treinamento e ciência de todos os servidores e fornecedores – art. 21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4F693E6-8324-83EE-E66F-B3317ABA722E}"/>
              </a:ext>
            </a:extLst>
          </p:cNvPr>
          <p:cNvSpPr/>
          <p:nvPr/>
        </p:nvSpPr>
        <p:spPr>
          <a:xfrm>
            <a:off x="908398" y="268447"/>
            <a:ext cx="7720258" cy="1470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0489C1"/>
                </a:solidFill>
                <a:latin typeface="Impact" panose="020B0806030902050204" pitchFamily="34" charset="0"/>
              </a:rPr>
              <a:t>TEMÁTICAS DA POLÍTICA DE INTEGRIDADE DAS CONTRATAÇÕES</a:t>
            </a:r>
          </a:p>
        </p:txBody>
      </p:sp>
    </p:spTree>
    <p:extLst>
      <p:ext uri="{BB962C8B-B14F-4D97-AF65-F5344CB8AC3E}">
        <p14:creationId xmlns:p14="http://schemas.microsoft.com/office/powerpoint/2010/main" val="3605715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091C85-349B-DE0E-93A1-544B8BA00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4506"/>
            <a:ext cx="7886700" cy="435133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200" b="0" i="0" dirty="0">
                <a:solidFill>
                  <a:srgbClr val="000000"/>
                </a:solidFill>
                <a:effectLst/>
              </a:rPr>
              <a:t>E M E N T A. MANDADO DE SEGURANÇA. ADMINISTRATIVO. PREGÃO ELETRÔNICO. INABILITAÇÃO DA IMPETRANTE. AUSÊNCIA DO IMPEDIMENTO INVOCADO PELA ADMINISTRAÇÃO. ILEGALIDADE. NÃO PROVIMENTO AO RECURSO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200" dirty="0">
                <a:solidFill>
                  <a:srgbClr val="000000"/>
                </a:solidFill>
              </a:rPr>
              <a:t>   </a:t>
            </a:r>
            <a:r>
              <a:rPr lang="pt-BR" sz="1200" b="0" i="0" dirty="0">
                <a:solidFill>
                  <a:srgbClr val="000000"/>
                </a:solidFill>
                <a:effectLst/>
              </a:rPr>
              <a:t>(__) afirma que, mesmo sendo vencedora da licitação, foi declarada inabilitada em razão de ser cônjuge de funcionário da licitante. Destaca-se, de imediato, que o art. 9º, III, da Lei nº 8.666/93, dispõe que “não poderá participar, direta ou indiretamente, da licitação ou da execução de obra ou serviço e do fornecimento de bens a eles necessários: III - servidor ou dirigente de órgão ou entidade contratante ou responsável pela licitação".</a:t>
            </a:r>
            <a:br>
              <a:rPr lang="pt-BR" sz="1200" b="0" i="0" dirty="0">
                <a:solidFill>
                  <a:srgbClr val="000000"/>
                </a:solidFill>
                <a:effectLst/>
              </a:rPr>
            </a:br>
            <a:r>
              <a:rPr lang="pt-BR" sz="1200" b="0" i="0" dirty="0">
                <a:solidFill>
                  <a:srgbClr val="000000"/>
                </a:solidFill>
                <a:effectLst/>
              </a:rPr>
              <a:t>- No mesmo sentido, o edital do referido pregão estabelece que “estão impedidas de participar da Licitação empresas que, além das restrições previstas no artigo 9º e seus incisos e parágrafos da Lei 8.666/93, </a:t>
            </a:r>
            <a:r>
              <a:rPr lang="pt-BR" sz="1200" b="0" i="0" u="sng" dirty="0">
                <a:solidFill>
                  <a:srgbClr val="000000"/>
                </a:solidFill>
                <a:effectLst/>
              </a:rPr>
              <a:t>tenham como seus dirigentes ou representantes legais, cônjuge ou qualquer parente consanguíneo ou afim, em linha reta ou em linha colateral até 2º grau, de dirigentes de (___) ou de gerentes e assessores formais de cadeia hierárquica do órgão de (___) responsável pela Licitação</a:t>
            </a:r>
            <a:r>
              <a:rPr lang="pt-BR" sz="1200" b="0" i="0" dirty="0">
                <a:solidFill>
                  <a:srgbClr val="000000"/>
                </a:solidFill>
                <a:effectLst/>
              </a:rPr>
              <a:t>".</a:t>
            </a:r>
            <a:r>
              <a:rPr lang="pt-BR" sz="1200" dirty="0">
                <a:solidFill>
                  <a:srgbClr val="000000"/>
                </a:solidFill>
              </a:rPr>
              <a:t>(...)</a:t>
            </a:r>
            <a:br>
              <a:rPr lang="pt-BR" sz="1200" b="0" i="0" dirty="0">
                <a:solidFill>
                  <a:srgbClr val="000000"/>
                </a:solidFill>
                <a:effectLst/>
              </a:rPr>
            </a:br>
            <a:r>
              <a:rPr lang="pt-BR" sz="1200" b="0" i="0" dirty="0">
                <a:solidFill>
                  <a:srgbClr val="000000"/>
                </a:solidFill>
                <a:effectLst/>
              </a:rPr>
              <a:t>Como bem observado pela Procuradoria Regional da República, “a proprietária da empresa vencedora não é servidora, mas esposa do servidor de ____, o qual, segundo informações prestadas pela própria impetrada, atua no macroprocesso de suprimento de logística, processo de gestão de almoxarifado e movimentação de materiais de linhas de transmissão, </a:t>
            </a:r>
            <a:r>
              <a:rPr lang="pt-BR" sz="1200" b="1" i="0" u="sng" dirty="0">
                <a:solidFill>
                  <a:srgbClr val="000000"/>
                </a:solidFill>
                <a:effectLst/>
              </a:rPr>
              <a:t>não exercendo função de direção, gerência ou assessoria formal na contratante</a:t>
            </a:r>
            <a:r>
              <a:rPr lang="pt-BR" sz="1200" b="0" i="0" dirty="0">
                <a:solidFill>
                  <a:srgbClr val="000000"/>
                </a:solidFill>
                <a:effectLst/>
              </a:rPr>
              <a:t>”. (...)</a:t>
            </a:r>
            <a:br>
              <a:rPr lang="pt-BR" sz="1200" b="0" i="0" dirty="0">
                <a:solidFill>
                  <a:srgbClr val="000000"/>
                </a:solidFill>
                <a:effectLst/>
              </a:rPr>
            </a:br>
            <a:r>
              <a:rPr lang="pt-BR" sz="1200" b="0" i="0" dirty="0">
                <a:solidFill>
                  <a:srgbClr val="000000"/>
                </a:solidFill>
                <a:effectLst/>
              </a:rPr>
              <a:t>(Sentença mantida. TRF3. </a:t>
            </a:r>
            <a:r>
              <a:rPr lang="pt-BR" sz="1200" b="0" i="0" dirty="0" err="1">
                <a:solidFill>
                  <a:srgbClr val="000000"/>
                </a:solidFill>
                <a:effectLst/>
              </a:rPr>
              <a:t>ApCiv</a:t>
            </a:r>
            <a:r>
              <a:rPr lang="pt-BR" sz="1200" b="0" i="0" dirty="0">
                <a:solidFill>
                  <a:srgbClr val="000000"/>
                </a:solidFill>
                <a:effectLst/>
              </a:rPr>
              <a:t>/SP. 0000985-53.2015.4.03.6133. Rel. Des. MONICA A. M. NOBRE. Pub. 04/05/2022)</a:t>
            </a:r>
            <a:br>
              <a:rPr lang="pt-BR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pt-BR" sz="1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br>
              <a:rPr lang="pt-BR" sz="1200" dirty="0"/>
            </a:br>
            <a:endParaRPr lang="pt-BR" sz="12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08A7B71-4806-0706-3FA1-04B85BE0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15" y="61926"/>
            <a:ext cx="6490855" cy="9941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3200" dirty="0">
                <a:solidFill>
                  <a:srgbClr val="0489C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CONFLITO DE INTERESSE</a:t>
            </a:r>
          </a:p>
        </p:txBody>
      </p:sp>
    </p:spTree>
    <p:extLst>
      <p:ext uri="{BB962C8B-B14F-4D97-AF65-F5344CB8AC3E}">
        <p14:creationId xmlns:p14="http://schemas.microsoft.com/office/powerpoint/2010/main" val="1745526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B66100-B073-4AAF-B6DF-AD1DEE973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966" y="2302839"/>
            <a:ext cx="7868875" cy="339447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cs typeface="Helvetica" panose="020B0604020202020204" pitchFamily="34" charset="0"/>
              </a:rPr>
              <a:t>Gestão de Riscos se mostra frágil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 em mais da metade das organizações (TCU, TC nº 011.547/2021-6)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Franklin Brasil e </a:t>
            </a:r>
            <a:r>
              <a:rPr lang="pt-BR" sz="1800" dirty="0" err="1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Kleberson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Roberto de Souza, livro “Como combater a corrupção em licitação – detecção e prevenção de fraudes”: levantamento da ACFE (</a:t>
            </a:r>
            <a:r>
              <a:rPr lang="pt-BR" sz="1800" dirty="0" err="1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Association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Certified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Examiners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1800" u="sng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aponta que os esquemas de corrupção são um risco mais elevado na área de compras (74% dos casos)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57179" indent="-257179" algn="just" defTabSz="342906">
              <a:lnSpc>
                <a:spcPct val="120000"/>
              </a:lnSpc>
              <a:spcBef>
                <a:spcPts val="900"/>
              </a:spcBef>
              <a:defRPr/>
            </a:pPr>
            <a:r>
              <a:rPr lang="pt-BR" altLang="pt-BR" sz="18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Empresa com alto risco de integridade (</a:t>
            </a:r>
            <a:r>
              <a:rPr lang="pt-BR" altLang="pt-BR" sz="1800" dirty="0" err="1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red</a:t>
            </a:r>
            <a:r>
              <a:rPr lang="pt-BR" altLang="pt-BR" sz="18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flags): Fiscalização contratual mais rigorosa, por meio de visitas, análise de cadastros, avaliação de mídias negativas, verificação de listas com restrições. </a:t>
            </a:r>
          </a:p>
          <a:p>
            <a:pPr marL="0" indent="0" algn="just" defTabSz="342906">
              <a:lnSpc>
                <a:spcPct val="120000"/>
              </a:lnSpc>
              <a:spcBef>
                <a:spcPts val="900"/>
              </a:spcBef>
              <a:buNone/>
              <a:defRPr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Helvetica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49C9BC8-81F2-4929-9FBB-48D59052D2FA}"/>
              </a:ext>
            </a:extLst>
          </p:cNvPr>
          <p:cNvSpPr txBox="1">
            <a:spLocks/>
          </p:cNvSpPr>
          <p:nvPr/>
        </p:nvSpPr>
        <p:spPr>
          <a:xfrm>
            <a:off x="1587052" y="755644"/>
            <a:ext cx="6318702" cy="8100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rgbClr val="0489C1"/>
                </a:solidFill>
                <a:latin typeface="Impact" panose="020B0806030902050204" pitchFamily="34" charset="0"/>
                <a:cs typeface="Myriad Arabic" pitchFamily="50" charset="-78"/>
              </a:rPr>
              <a:t>Nível de Maturidade das Organizações – Riscos de Fraude e Corrupção nas Contratações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3668D34F-6D7D-4311-AA75-1EA351587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84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3D1E270-D912-4ACE-A3AC-10FA811C3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976" y="2943765"/>
            <a:ext cx="5886654" cy="2322258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018BE500-D0FF-4CF8-B67A-443F3CBF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203" y="574700"/>
            <a:ext cx="6172200" cy="857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750"/>
              </a:spcAft>
            </a:pPr>
            <a:b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  <a:ea typeface="Calibri" panose="020F0502020204030204" pitchFamily="34" charset="0"/>
                <a:cs typeface="Cambria" panose="02040503050406030204" pitchFamily="18" charset="0"/>
              </a:rPr>
            </a:br>
            <a:b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  <a:ea typeface="Calibri" panose="020F0502020204030204" pitchFamily="34" charset="0"/>
                <a:cs typeface="Cambria" panose="02040503050406030204" pitchFamily="18" charset="0"/>
              </a:rPr>
            </a:br>
            <a:b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  <a:ea typeface="Calibri" panose="020F0502020204030204" pitchFamily="34" charset="0"/>
                <a:cs typeface="Cambria" panose="02040503050406030204" pitchFamily="18" charset="0"/>
              </a:rPr>
            </a:br>
            <a: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FORMULÁRIO DE ANÁLISE DE PERFIL DOS CONTRATADOS DO TRIBUNAL DE JUSTIÇA DO ESTADO DE MINAS GERAIS</a:t>
            </a:r>
            <a:b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b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  <a:ea typeface="Calibri" panose="020F0502020204030204" pitchFamily="34" charset="0"/>
              </a:rPr>
            </a:br>
            <a:endParaRPr lang="pt-BR" sz="3200" dirty="0">
              <a:solidFill>
                <a:srgbClr val="0489C1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6F3A1C11-0439-47FB-BE7C-C2C729598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21AD81D-66AF-4AD3-B0DE-FB5783F2F8CB}"/>
              </a:ext>
            </a:extLst>
          </p:cNvPr>
          <p:cNvSpPr txBox="1"/>
          <p:nvPr/>
        </p:nvSpPr>
        <p:spPr>
          <a:xfrm>
            <a:off x="1753652" y="1782043"/>
            <a:ext cx="6617192" cy="4911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Não há dúvidas que o ambiente de negócios das contratações é muito exposto à prática de atos ilícitos, sendo por isso importante adotar-se e reforçar-se condutas que assegurem a eticidade na relação público/privado.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fundamental que os órgãos e entidades públicas implantem seu programa de integridade, para terem legitimidade de efetivarem os procedimentos previstos nos dispositivos da nova lei e fortalecerem o ambiente negocial pautado nas melhores práticas.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cs typeface="DIN Pro Black" panose="020B0A04020101010102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B15AE78-D423-45B9-A111-C8AA65EAA391}"/>
              </a:ext>
            </a:extLst>
          </p:cNvPr>
          <p:cNvSpPr txBox="1"/>
          <p:nvPr/>
        </p:nvSpPr>
        <p:spPr>
          <a:xfrm>
            <a:off x="6133964" y="5433220"/>
            <a:ext cx="1749966" cy="464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Fabrikat" panose="020B0504040000000000" pitchFamily="34" charset="0"/>
              </a:rPr>
              <a:t>Tatiana Camarão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60B03D2-0B40-4C1D-B3E2-1213CD0442E0}"/>
              </a:ext>
            </a:extLst>
          </p:cNvPr>
          <p:cNvSpPr txBox="1">
            <a:spLocks/>
          </p:cNvSpPr>
          <p:nvPr/>
        </p:nvSpPr>
        <p:spPr>
          <a:xfrm>
            <a:off x="3124626" y="775995"/>
            <a:ext cx="2894747" cy="53560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3200" b="1" dirty="0">
                <a:solidFill>
                  <a:srgbClr val="0489C1"/>
                </a:solidFill>
                <a:latin typeface="Impact" panose="020B0806030902050204" pitchFamily="34" charset="0"/>
              </a:rPr>
              <a:t>MENSAGEM FINAL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282C8486-C171-4D56-BD33-97C4911F4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6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0346E7AC-B401-4E9C-9E83-D45EAC5D7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34CF2456-7691-4FA3-A401-554C2B6CA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317672" y="3651221"/>
            <a:ext cx="2700527" cy="1178412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0863E3E9-3BF5-492D-81C5-D36671671D9E}"/>
              </a:ext>
            </a:extLst>
          </p:cNvPr>
          <p:cNvGrpSpPr/>
          <p:nvPr/>
        </p:nvGrpSpPr>
        <p:grpSpPr>
          <a:xfrm>
            <a:off x="1654884" y="1110167"/>
            <a:ext cx="1091823" cy="1087292"/>
            <a:chOff x="1259492" y="2193164"/>
            <a:chExt cx="1091823" cy="1087292"/>
          </a:xfrm>
        </p:grpSpPr>
        <p:pic>
          <p:nvPicPr>
            <p:cNvPr id="14" name="Gráfico 13">
              <a:extLst>
                <a:ext uri="{FF2B5EF4-FFF2-40B4-BE49-F238E27FC236}">
                  <a16:creationId xmlns:a16="http://schemas.microsoft.com/office/drawing/2014/main" id="{9082A71D-67A9-452C-9E16-84E91A3F35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r="66140" b="22404"/>
            <a:stretch/>
          </p:blipFill>
          <p:spPr>
            <a:xfrm rot="5400000">
              <a:off x="1259493" y="2193163"/>
              <a:ext cx="914400" cy="914401"/>
            </a:xfrm>
            <a:prstGeom prst="rect">
              <a:avLst/>
            </a:prstGeom>
          </p:spPr>
        </p:pic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E776B8B5-F528-4875-B4DC-E439D673890B}"/>
                </a:ext>
              </a:extLst>
            </p:cNvPr>
            <p:cNvSpPr/>
            <p:nvPr/>
          </p:nvSpPr>
          <p:spPr>
            <a:xfrm>
              <a:off x="1436915" y="2366056"/>
              <a:ext cx="914400" cy="9144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7DBE2C1-8936-405F-B337-93135CC2B236}"/>
              </a:ext>
            </a:extLst>
          </p:cNvPr>
          <p:cNvGrpSpPr/>
          <p:nvPr/>
        </p:nvGrpSpPr>
        <p:grpSpPr>
          <a:xfrm>
            <a:off x="1654884" y="2606458"/>
            <a:ext cx="1091823" cy="1087292"/>
            <a:chOff x="1259492" y="2193164"/>
            <a:chExt cx="1091823" cy="1087292"/>
          </a:xfrm>
        </p:grpSpPr>
        <p:pic>
          <p:nvPicPr>
            <p:cNvPr id="21" name="Gráfico 20">
              <a:extLst>
                <a:ext uri="{FF2B5EF4-FFF2-40B4-BE49-F238E27FC236}">
                  <a16:creationId xmlns:a16="http://schemas.microsoft.com/office/drawing/2014/main" id="{44C1C4A3-57D1-4359-B943-97F3CC090E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r="66140" b="22404"/>
            <a:stretch/>
          </p:blipFill>
          <p:spPr>
            <a:xfrm rot="5400000">
              <a:off x="1259493" y="2193163"/>
              <a:ext cx="914400" cy="914401"/>
            </a:xfrm>
            <a:prstGeom prst="rect">
              <a:avLst/>
            </a:prstGeom>
          </p:spPr>
        </p:pic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B38E9548-41DE-43AC-8554-ACD7D45F873D}"/>
                </a:ext>
              </a:extLst>
            </p:cNvPr>
            <p:cNvSpPr/>
            <p:nvPr/>
          </p:nvSpPr>
          <p:spPr>
            <a:xfrm>
              <a:off x="1436915" y="2366056"/>
              <a:ext cx="914400" cy="9144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3F0BC2C3-F5E9-4929-B5C2-EE0F0B888A09}"/>
              </a:ext>
            </a:extLst>
          </p:cNvPr>
          <p:cNvGrpSpPr/>
          <p:nvPr/>
        </p:nvGrpSpPr>
        <p:grpSpPr>
          <a:xfrm>
            <a:off x="1654884" y="4116896"/>
            <a:ext cx="1091823" cy="1087292"/>
            <a:chOff x="1259492" y="2193164"/>
            <a:chExt cx="1091823" cy="1087292"/>
          </a:xfrm>
        </p:grpSpPr>
        <p:pic>
          <p:nvPicPr>
            <p:cNvPr id="24" name="Gráfico 23">
              <a:extLst>
                <a:ext uri="{FF2B5EF4-FFF2-40B4-BE49-F238E27FC236}">
                  <a16:creationId xmlns:a16="http://schemas.microsoft.com/office/drawing/2014/main" id="{FE72EDF5-0D1F-461F-9DD4-87F77ADFC0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r="66140" b="22404"/>
            <a:stretch/>
          </p:blipFill>
          <p:spPr>
            <a:xfrm rot="5400000">
              <a:off x="1259493" y="2193163"/>
              <a:ext cx="914400" cy="914401"/>
            </a:xfrm>
            <a:prstGeom prst="rect">
              <a:avLst/>
            </a:prstGeom>
          </p:spPr>
        </p:pic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576E9E9F-39ED-4762-91A7-C6EA785B37B8}"/>
                </a:ext>
              </a:extLst>
            </p:cNvPr>
            <p:cNvSpPr/>
            <p:nvPr/>
          </p:nvSpPr>
          <p:spPr>
            <a:xfrm>
              <a:off x="1436915" y="2366056"/>
              <a:ext cx="914400" cy="9144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955F0EF-844F-4753-86EB-FD99BE0BE76D}"/>
              </a:ext>
            </a:extLst>
          </p:cNvPr>
          <p:cNvSpPr txBox="1"/>
          <p:nvPr/>
        </p:nvSpPr>
        <p:spPr>
          <a:xfrm>
            <a:off x="2924130" y="1590212"/>
            <a:ext cx="587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Facebook.com/ </a:t>
            </a:r>
            <a:r>
              <a:rPr lang="pt-BR" dirty="0" err="1">
                <a:solidFill>
                  <a:schemeClr val="bg1"/>
                </a:solidFill>
              </a:rPr>
              <a:t>professoratatianacamarao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4F0804E3-E271-493F-BA64-19C374AA6144}"/>
              </a:ext>
            </a:extLst>
          </p:cNvPr>
          <p:cNvSpPr txBox="1"/>
          <p:nvPr/>
        </p:nvSpPr>
        <p:spPr>
          <a:xfrm>
            <a:off x="2924130" y="3063657"/>
            <a:ext cx="371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@</a:t>
            </a:r>
            <a:r>
              <a:rPr lang="pt-BR" dirty="0" err="1">
                <a:solidFill>
                  <a:schemeClr val="bg1"/>
                </a:solidFill>
              </a:rPr>
              <a:t>tatiana_camarao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AD5484B-3E0A-461F-9599-5A3F6219D5CD}"/>
              </a:ext>
            </a:extLst>
          </p:cNvPr>
          <p:cNvSpPr txBox="1"/>
          <p:nvPr/>
        </p:nvSpPr>
        <p:spPr>
          <a:xfrm>
            <a:off x="2924130" y="4562322"/>
            <a:ext cx="619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linkedin.com/in/</a:t>
            </a:r>
            <a:r>
              <a:rPr lang="pt-BR" dirty="0" err="1">
                <a:solidFill>
                  <a:schemeClr val="bg1"/>
                </a:solidFill>
              </a:rPr>
              <a:t>tatiana-camarao</a:t>
            </a:r>
            <a:r>
              <a:rPr lang="pt-BR" dirty="0">
                <a:solidFill>
                  <a:schemeClr val="bg1"/>
                </a:solidFill>
              </a:rPr>
              <a:t>/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3DE0206-8787-4694-A5A9-572326DD2C48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</a:blip>
          <a:stretch>
            <a:fillRect/>
          </a:stretch>
        </p:blipFill>
        <p:spPr>
          <a:xfrm>
            <a:off x="1996304" y="1447056"/>
            <a:ext cx="586406" cy="58640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6AE8E2F-9C7C-4A9F-8080-379C5198CB2F}"/>
              </a:ext>
            </a:extLst>
          </p:cNvPr>
          <p:cNvPicPr>
            <a:picLocks noChangeAspect="1"/>
          </p:cNvPicPr>
          <p:nvPr/>
        </p:nvPicPr>
        <p:blipFill>
          <a:blip r:embed="rId8">
            <a:lum bright="70000" contrast="-70000"/>
          </a:blip>
          <a:stretch>
            <a:fillRect/>
          </a:stretch>
        </p:blipFill>
        <p:spPr>
          <a:xfrm>
            <a:off x="1985014" y="2946681"/>
            <a:ext cx="597696" cy="59769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367A854-2D3F-4C40-B67E-4A6C894DCD9C}"/>
              </a:ext>
            </a:extLst>
          </p:cNvPr>
          <p:cNvPicPr>
            <a:picLocks noChangeAspect="1"/>
          </p:cNvPicPr>
          <p:nvPr/>
        </p:nvPicPr>
        <p:blipFill>
          <a:blip r:embed="rId9">
            <a:lum bright="70000" contrast="-70000"/>
          </a:blip>
          <a:stretch>
            <a:fillRect/>
          </a:stretch>
        </p:blipFill>
        <p:spPr>
          <a:xfrm>
            <a:off x="2011283" y="4472899"/>
            <a:ext cx="545157" cy="54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9192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B81095-9C85-4D90-B8BA-86ED72C8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017F-9987-4844-BEE4-A255F274087A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85F3D2F-F11D-4E96-8BA5-43D27C1464F1}"/>
              </a:ext>
            </a:extLst>
          </p:cNvPr>
          <p:cNvSpPr txBox="1"/>
          <p:nvPr/>
        </p:nvSpPr>
        <p:spPr>
          <a:xfrm>
            <a:off x="1682679" y="594835"/>
            <a:ext cx="5778642" cy="790602"/>
          </a:xfrm>
          <a:prstGeom prst="rect">
            <a:avLst/>
          </a:prstGeom>
          <a:solidFill>
            <a:srgbClr val="F8F8F8"/>
          </a:solidFill>
          <a:ln>
            <a:solidFill>
              <a:srgbClr val="002060"/>
            </a:solidFill>
          </a:ln>
        </p:spPr>
        <p:txBody>
          <a:bodyPr wrap="square" lIns="51435" tIns="25718" rIns="51435" bIns="25718" rtlCol="0">
            <a:spAutoFit/>
          </a:bodyPr>
          <a:lstStyle/>
          <a:p>
            <a:pPr algn="ctr"/>
            <a:r>
              <a:rPr lang="pt-BR" sz="2400" b="1" dirty="0">
                <a:solidFill>
                  <a:srgbClr val="0489C1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GOVERNANÇA E OBJETIVOS DO PROCESSO LICITATÓRIO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094948D2-163F-4DC9-81B3-C559AFF637ED}"/>
              </a:ext>
            </a:extLst>
          </p:cNvPr>
          <p:cNvSpPr txBox="1">
            <a:spLocks/>
          </p:cNvSpPr>
          <p:nvPr/>
        </p:nvSpPr>
        <p:spPr>
          <a:xfrm>
            <a:off x="564032" y="1743996"/>
            <a:ext cx="8135482" cy="45191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vert="horz" wrap="square" lIns="51427" tIns="51427" rIns="51427" bIns="51427" rtlCol="0" anchor="t" anchorCtr="0">
            <a:noAutofit/>
          </a:bodyPr>
          <a:lstStyle>
            <a:lvl1pPr marL="457189" lvl="0" indent="-342892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8" lvl="1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566" lvl="2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lvl="3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5943" lvl="4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132" lvl="5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320" lvl="6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509" lvl="7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697" lvl="8" indent="-317492" algn="l" defTabSz="68580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11. O processo licitatório tem por objetivos:</a:t>
            </a:r>
          </a:p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assegurar a seleção da proposta apta a gerar o resultado de contratação mais vantajoso para a Administração Pública, inclusive no que se refere ao ciclo de vida do objeto;</a:t>
            </a:r>
          </a:p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assegurar tratamento isonômico entre os licitantes, bem como a justa competição;</a:t>
            </a:r>
          </a:p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- evitar contratações com sobrepreço ou com preços manifestamente inexequíveis e superfaturamento na execução dos contratos;</a:t>
            </a:r>
          </a:p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 - incentivar a inovação e o desenvolvimento nacional sustentável.</a:t>
            </a:r>
            <a:endParaRPr lang="pt-BR" sz="1800" dirty="0">
              <a:solidFill>
                <a:schemeClr val="bg2">
                  <a:lumMod val="25000"/>
                </a:schemeClr>
              </a:solidFill>
              <a:highlight>
                <a:srgbClr val="30ACEC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450"/>
              </a:spcAft>
              <a:buNone/>
            </a:pPr>
            <a:r>
              <a:rPr lang="pt-B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Parágrafo único. 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ALTA ADMINISTRAÇÃO DO ÓRGÃO OU ENTIDADE É RESPONSÁVEL PELA GOVERNANÇA DAS CONTRATAÇÕES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deve implementar processos e estruturas, inclusive de gestão de riscos e controles internos, para avaliar, direcionar e monitorar os processos licitatórios e os respectivos contratos, com o intuito de alcançar os objetivos estabelecidos no caput deste artigo, </a:t>
            </a:r>
            <a:r>
              <a:rPr lang="pt-BR" sz="1800" b="1" u="sng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promover um ambiente íntegro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b="1" u="sng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confiável,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assegurar o alinhamento das contratações ao planejamento estratégico e às leis orçamentárias e promover eficiência, efetividade e eficácia em suas contratações.</a:t>
            </a:r>
            <a:endParaRPr lang="en-US" sz="1800" b="1" dirty="0">
              <a:solidFill>
                <a:schemeClr val="bg2">
                  <a:lumMod val="25000"/>
                </a:schemeClr>
              </a:solidFill>
              <a:highlight>
                <a:srgbClr val="30ACEC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6E268A7C-C228-3B6B-2F3C-71C17F6FC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6911140" y="969966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9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ítulo 1"/>
          <p:cNvSpPr>
            <a:spLocks noGrp="1"/>
          </p:cNvSpPr>
          <p:nvPr>
            <p:ph type="title"/>
          </p:nvPr>
        </p:nvSpPr>
        <p:spPr>
          <a:xfrm>
            <a:off x="883438" y="899241"/>
            <a:ext cx="7797403" cy="994172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pt-BR" altLang="pt-BR" sz="3200" dirty="0">
                <a:solidFill>
                  <a:srgbClr val="0489C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EXIGÊNCIA DE PROGRAMA DE INTEGRIDADE DO CONTRATADO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388263" y="1553940"/>
            <a:ext cx="7010400" cy="31611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85811">
              <a:lnSpc>
                <a:spcPct val="120000"/>
              </a:lnSpc>
              <a:spcBef>
                <a:spcPts val="900"/>
              </a:spcBef>
              <a:buNone/>
              <a:defRPr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79941" y="2094098"/>
            <a:ext cx="6747905" cy="362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42906">
              <a:lnSpc>
                <a:spcPct val="120000"/>
              </a:lnSpc>
              <a:spcBef>
                <a:spcPts val="900"/>
              </a:spcBef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Art. 25.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 edital deverá conter (...)</a:t>
            </a:r>
          </a:p>
          <a:p>
            <a:pPr algn="just" defTabSz="342906">
              <a:lnSpc>
                <a:spcPct val="120000"/>
              </a:lnSpc>
              <a:spcBef>
                <a:spcPts val="900"/>
              </a:spcBef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§ 4º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Nas contratações de obras, serviços e fornecimentos de </a:t>
            </a:r>
            <a:r>
              <a:rPr lang="pt-BR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grande vulto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o edital </a:t>
            </a:r>
            <a:r>
              <a:rPr lang="pt-BR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DEVERÁ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prever a </a:t>
            </a:r>
            <a:r>
              <a:rPr lang="pt-BR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obrigatoriedade de implantação de programa de integridade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pelo licitante vencedor, </a:t>
            </a:r>
            <a:r>
              <a:rPr lang="pt-BR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no prazo de 6 (seis) meses,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contado da celebração do contrato, </a:t>
            </a:r>
            <a:r>
              <a:rPr lang="pt-BR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conforme regulamento que disporá sobre as medidas a serem adotadas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a forma de comprovação e as penalidades pelo seu descumprimento.</a:t>
            </a:r>
          </a:p>
          <a:p>
            <a:pPr algn="just" defTabSz="342906">
              <a:lnSpc>
                <a:spcPct val="120000"/>
              </a:lnSpc>
              <a:spcBef>
                <a:spcPts val="900"/>
              </a:spcBef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Obs.: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Obras, Serviços e fornecimentos de grande Vulto: Art. 6º, inciso XXII - obras, serviços e fornecimentos de grande vulto: aqueles cujo valor estimado supera R$ 200.000.000,00 (duzentos milhões de reais).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AE027DC-7027-4DBF-8DAB-520C0B88D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8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ítulo 1"/>
          <p:cNvSpPr>
            <a:spLocks noGrp="1"/>
          </p:cNvSpPr>
          <p:nvPr>
            <p:ph type="title"/>
          </p:nvPr>
        </p:nvSpPr>
        <p:spPr>
          <a:xfrm>
            <a:off x="1915759" y="421341"/>
            <a:ext cx="5550694" cy="99417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pt-BR" altLang="pt-BR" sz="3200" dirty="0">
                <a:solidFill>
                  <a:srgbClr val="0489C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CRITÉRIO DE DESEMPATE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348533" y="1721381"/>
            <a:ext cx="6970815" cy="41702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85811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Art. 60.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Em caso de empate entre duas ou mais propostas, serão utilizados os seguintes critérios de desempate, </a:t>
            </a:r>
            <a:r>
              <a:rPr lang="pt-BR" sz="1800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nesta ordem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: </a:t>
            </a:r>
          </a:p>
          <a:p>
            <a:pPr marL="0" indent="0" algn="just" defTabSz="685811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disputa final, hipótese em que os licitantes empatados poderão apresentar nova proposta em ato contínuo à classificação; </a:t>
            </a:r>
          </a:p>
          <a:p>
            <a:pPr marL="0" indent="0" algn="just" defTabSz="685811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avaliação do desempenho contratual prévio dos licitantes, para a qual deverão preferencialmente ser utilizados registros cadastrais para efeito de atesto de cumprimento de obrigações previstos nesta Lei; </a:t>
            </a:r>
          </a:p>
          <a:p>
            <a:pPr marL="0" indent="0" algn="just" defTabSz="685811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desenvolvimento pelo licitante de ações de equidade entre homens e mulheres no ambiente de trabalho, conforme regulamento; </a:t>
            </a:r>
          </a:p>
          <a:p>
            <a:pPr marL="0" indent="0" algn="just" defTabSz="685811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IV - </a:t>
            </a:r>
            <a:r>
              <a:rPr 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desenvolvimento pelo licitante de programa de integridade, conforme orientações dos órgãos de controle.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1B936F37-38F1-41CB-A71C-000FCEA0B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0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ítulo 1"/>
          <p:cNvSpPr>
            <a:spLocks noGrp="1"/>
          </p:cNvSpPr>
          <p:nvPr>
            <p:ph type="title"/>
          </p:nvPr>
        </p:nvSpPr>
        <p:spPr>
          <a:xfrm>
            <a:off x="3906583" y="77939"/>
            <a:ext cx="2214562" cy="99417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pt-BR" altLang="pt-BR" sz="3200" dirty="0">
                <a:solidFill>
                  <a:srgbClr val="0489C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SANÇÕES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53652" y="1205339"/>
            <a:ext cx="6810457" cy="3394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Art. 156.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Serão aplicadas ao responsável pelas infrações administrativas previstas nesta Lei as seguintes sanções: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advertência;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multa;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impedimento de licitar e contratar;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IV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declaração de inidoneidade para licitar ou contratar.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§ 1º Na aplicação das sanções serão considerados: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 natureza e a gravidade da infração cometida;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as peculiaridades do caso concreto;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as circunstâncias agravantes ou atenuantes;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IV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os danos que dela provierem para a Administração Pública; </a:t>
            </a:r>
          </a:p>
          <a:p>
            <a:pPr marL="0" indent="0" algn="just" defTabSz="685811">
              <a:lnSpc>
                <a:spcPct val="120000"/>
              </a:lnSpc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V - a implantação ou o aperfeiçoamento de programa de integridade, conforme normas e orientações dos órgãos de controle. 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A1F9A2D7-6ED0-4DD2-8759-52B91A9E5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7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ítulo 1"/>
          <p:cNvSpPr>
            <a:spLocks noGrp="1"/>
          </p:cNvSpPr>
          <p:nvPr>
            <p:ph type="title"/>
          </p:nvPr>
        </p:nvSpPr>
        <p:spPr>
          <a:xfrm>
            <a:off x="1257301" y="303355"/>
            <a:ext cx="7886700" cy="99417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pt-BR" altLang="pt-BR" sz="3200" dirty="0">
                <a:solidFill>
                  <a:srgbClr val="0489C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REABILITAÇÃO DO LICITANTE OU CONTRATADO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257301" y="1297527"/>
            <a:ext cx="7175306" cy="3367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85811">
              <a:lnSpc>
                <a:spcPct val="120000"/>
              </a:lnSpc>
              <a:spcBef>
                <a:spcPts val="45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Art. 163.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É admitida a reabilitação do licitante ou contratado perante a própria autoridade que aplicou a penalidade, exigidos, cumulativamente: </a:t>
            </a:r>
          </a:p>
          <a:p>
            <a:pPr marL="0" indent="0" algn="just" defTabSz="685811">
              <a:lnSpc>
                <a:spcPct val="120000"/>
              </a:lnSpc>
              <a:spcBef>
                <a:spcPts val="45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reparação integral do dano causado à Administração Pública; </a:t>
            </a:r>
          </a:p>
          <a:p>
            <a:pPr marL="0" indent="0" algn="just" defTabSz="685811">
              <a:lnSpc>
                <a:spcPct val="120000"/>
              </a:lnSpc>
              <a:spcBef>
                <a:spcPts val="45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pagamento da multa; </a:t>
            </a:r>
          </a:p>
          <a:p>
            <a:pPr marL="0" indent="0" algn="just" defTabSz="685811">
              <a:lnSpc>
                <a:spcPct val="120000"/>
              </a:lnSpc>
              <a:spcBef>
                <a:spcPts val="45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III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transcurso do prazo mínimo de 1 (um) ano da aplicação da penalidade, no caso de impedimento de licitar e contratar, ou de 3 (três) anos da aplicação da penalidade, no caso de declaração de inidoneidade; </a:t>
            </a:r>
          </a:p>
          <a:p>
            <a:pPr marL="0" indent="0" algn="just" defTabSz="685811">
              <a:lnSpc>
                <a:spcPct val="120000"/>
              </a:lnSpc>
              <a:spcBef>
                <a:spcPts val="45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IV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cumprimento das condições de reabilitação definidas no ato punitivo; </a:t>
            </a:r>
          </a:p>
          <a:p>
            <a:pPr marL="0" indent="0" algn="just" defTabSz="685811">
              <a:lnSpc>
                <a:spcPct val="120000"/>
              </a:lnSpc>
              <a:spcBef>
                <a:spcPts val="45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V -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análise jurídica prévia, com posicionamento conclusivo quanto ao cumprimento dos requisitos definidos neste artigo. </a:t>
            </a:r>
          </a:p>
          <a:p>
            <a:pPr marL="0" indent="0" algn="just" defTabSz="685811">
              <a:lnSpc>
                <a:spcPct val="120000"/>
              </a:lnSpc>
              <a:spcBef>
                <a:spcPts val="450"/>
              </a:spcBef>
              <a:buNone/>
              <a:defRPr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Parágrafo único.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 sanção pelas infrações previstas nos</a:t>
            </a:r>
            <a:r>
              <a:rPr 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incisos VIII e XII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do caput do art. 155 desta Lei </a:t>
            </a:r>
            <a:r>
              <a:rPr 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exigirá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como condição de reabilitação do licitante ou contratado, </a:t>
            </a:r>
            <a:r>
              <a:rPr 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 implantação ou aperfeiçoamento de programa de integridade pelo responsável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399CFA1D-D680-46DE-A611-AB467FA8F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5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97492-8C11-E48E-6C95-7273A0B3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</a:rPr>
              <a:t>LEIS QUE EXIGEM PROGRAMA DE INTEGRIDADE  E DESAFIOS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9E1EDB-A6CE-9027-616C-93E66CF21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73" y="1585520"/>
            <a:ext cx="7886700" cy="490735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300" b="1" dirty="0">
                <a:solidFill>
                  <a:schemeClr val="bg2">
                    <a:lumMod val="25000"/>
                  </a:schemeClr>
                </a:solidFill>
              </a:rPr>
              <a:t>Leis que exigem Programa de Integridade: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</a:rPr>
              <a:t>Lei nº 6.112/18 – DF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</a:rPr>
              <a:t>Lei nº 7.753/17 – RJ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</a:rPr>
              <a:t>Lei nº 15.228/18 – RS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</a:rPr>
              <a:t>Lei nº 6.050/18 – Vila Velha – ES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300" b="1" dirty="0">
                <a:solidFill>
                  <a:schemeClr val="bg2">
                    <a:lumMod val="25000"/>
                  </a:schemeClr>
                </a:solidFill>
              </a:rPr>
              <a:t>Desafios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</a:rPr>
              <a:t>Fiscal de Contrato? P</a:t>
            </a:r>
            <a:r>
              <a:rPr lang="pt-BR" sz="2300" dirty="0">
                <a:solidFill>
                  <a:schemeClr val="bg2">
                    <a:lumMod val="25000"/>
                  </a:schemeClr>
                </a:solidFill>
                <a:effectLst/>
                <a:ea typeface="Times New Roman" panose="02020603050405020304" pitchFamily="18" charset="0"/>
              </a:rPr>
              <a:t>essoal técnico com domínio sobre o tema</a:t>
            </a:r>
            <a:r>
              <a:rPr lang="pt-BR" sz="2300" dirty="0">
                <a:solidFill>
                  <a:schemeClr val="bg2">
                    <a:lumMod val="25000"/>
                  </a:schemeClr>
                </a:solidFill>
              </a:rPr>
              <a:t>? As organizações públicas tem setor de </a:t>
            </a:r>
            <a:r>
              <a:rPr lang="pt-BR" sz="2300" i="1" dirty="0" err="1">
                <a:solidFill>
                  <a:schemeClr val="bg2">
                    <a:lumMod val="25000"/>
                  </a:schemeClr>
                </a:solidFill>
              </a:rPr>
              <a:t>compliance</a:t>
            </a:r>
            <a:r>
              <a:rPr lang="pt-BR" sz="2300" dirty="0">
                <a:solidFill>
                  <a:schemeClr val="bg2">
                    <a:lumMod val="25000"/>
                  </a:schemeClr>
                </a:solidFill>
              </a:rPr>
              <a:t>?</a:t>
            </a:r>
            <a:r>
              <a:rPr lang="pt-BR" sz="2300" dirty="0">
                <a:solidFill>
                  <a:schemeClr val="bg2">
                    <a:lumMod val="25000"/>
                  </a:schemeClr>
                </a:solidFill>
                <a:effectLst/>
                <a:ea typeface="Times New Roman" panose="02020603050405020304" pitchFamily="18" charset="0"/>
              </a:rPr>
              <a:t> Risco: programa de integridade não passe de um ‘pedaço de papel’ e se torne terreno fértil para práticas de fraude e corrupção.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  <a:cs typeface="Helvetica" panose="020B0604020202020204" pitchFamily="34" charset="0"/>
              </a:rPr>
              <a:t>Monitoramento de contratos deficiente.</a:t>
            </a:r>
            <a:r>
              <a:rPr lang="pt-BR" sz="23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 (TCU, Acórdão nº 2.164/2021)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Fiscais não sabem que foram designados para função: (TCU, Acórdão nº 1.612/2013 – Plenário)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solidFill>
                  <a:schemeClr val="bg2">
                    <a:lumMod val="25000"/>
                  </a:schemeClr>
                </a:solidFill>
                <a:cs typeface="Helvetica" panose="020B0604020202020204" pitchFamily="34" charset="0"/>
              </a:rPr>
              <a:t>Capacitação? (Acórdão nº 1905/2017 – Plenário – 100% dos servidores nunca foram treinados)</a:t>
            </a:r>
            <a:endParaRPr lang="pt-BR" sz="23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54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97492-8C11-E48E-6C95-7273A0B34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93" y="3180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0489C1"/>
                </a:solidFill>
                <a:latin typeface="Impact" panose="020B0806030902050204" pitchFamily="34" charset="0"/>
              </a:rPr>
              <a:t>Desafios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9E1EDB-A6CE-9027-616C-93E66CF21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7367"/>
            <a:ext cx="78867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6237B91-CAA1-238D-0A10-0A31C8B30631}"/>
              </a:ext>
            </a:extLst>
          </p:cNvPr>
          <p:cNvSpPr txBox="1"/>
          <p:nvPr/>
        </p:nvSpPr>
        <p:spPr>
          <a:xfrm>
            <a:off x="1003009" y="1072039"/>
            <a:ext cx="7403284" cy="5866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Metodologia e Requisitos de Avaliação? Portaria CGU nº 909, de 07 de abril de 2015, que dispõe sobre a avaliação de programas de integridade de pessoas jurídicas.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Quase metade das organizações públicas estão em nível inicial de implantação do programa de integridade. (TCU, Acórdão nº 2.164/2021)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Prazo? 6 meses?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 O programa de integridade precisa ser personalizado para o perfil da empresa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tamanho, número de funcionários, ramo de atuação, normativos que regem o negócio, grau de maturidade de governança, entre outros).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18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Critério de Desempate:</a:t>
            </a:r>
            <a:r>
              <a:rPr lang="pt-BR" sz="18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Depende de orientações dos órgãos de controle. Quem vai avaliar? O processo licitatório fica suspenso? Quanto tempo? Como será feita essa avaliação complexa de desenvolvimento do programa?</a:t>
            </a:r>
            <a:endParaRPr lang="pt-BR" sz="1800" dirty="0">
              <a:solidFill>
                <a:schemeClr val="bg2">
                  <a:lumMod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4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ítulo 1"/>
          <p:cNvSpPr>
            <a:spLocks noGrp="1"/>
          </p:cNvSpPr>
          <p:nvPr>
            <p:ph type="title"/>
          </p:nvPr>
        </p:nvSpPr>
        <p:spPr>
          <a:xfrm>
            <a:off x="2867091" y="37025"/>
            <a:ext cx="4972050" cy="994172"/>
          </a:xfrm>
        </p:spPr>
        <p:txBody>
          <a:bodyPr>
            <a:normAutofit fontScale="90000"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pt-BR" altLang="pt-BR" sz="3200" dirty="0">
                <a:solidFill>
                  <a:srgbClr val="0489C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RESPONSABILIZAÇÃO - Desafios</a:t>
            </a:r>
          </a:p>
        </p:txBody>
      </p:sp>
      <p:sp>
        <p:nvSpPr>
          <p:cNvPr id="34820" name="Espaço Reservado para Conteúdo 2"/>
          <p:cNvSpPr txBox="1">
            <a:spLocks noChangeArrowheads="1"/>
          </p:cNvSpPr>
          <p:nvPr/>
        </p:nvSpPr>
        <p:spPr bwMode="auto">
          <a:xfrm>
            <a:off x="1185010" y="939431"/>
            <a:ext cx="731792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342906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Art. 155. 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O licitante ou o contratado será responsabilizado administrativamente pelas seguintes infrações:</a:t>
            </a:r>
          </a:p>
          <a:p>
            <a:pPr algn="just" defTabSz="342906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VIII - 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apresentar declaração ou documentação falsa exigida para o certame ou prestar declaração falsa durante a licitação ou a execução do contrato; </a:t>
            </a:r>
          </a:p>
          <a:p>
            <a:pPr algn="just" defTabSz="342906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X - 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comportar-se de modo inidôneo ou cometer fraude de qualquer natureza; </a:t>
            </a:r>
          </a:p>
          <a:p>
            <a:pPr algn="just" defTabSz="342906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XI - 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praticar atos ilícitos com vistas a frustrar os objetivos da licitação; </a:t>
            </a:r>
          </a:p>
          <a:p>
            <a:pPr algn="just" defTabSz="342906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XII - 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praticar ato lesivo previsto no art. 5º da Lei nº 12.846, de 1º de agosto de 2013. </a:t>
            </a:r>
          </a:p>
          <a:p>
            <a:pPr algn="just" defTabSz="342906">
              <a:lnSpc>
                <a:spcPct val="120000"/>
              </a:lnSpc>
              <a:spcBef>
                <a:spcPts val="900"/>
              </a:spcBef>
              <a:buNone/>
              <a:defRPr/>
            </a:pPr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Art. 159. 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Os atos previstos como infrações administrativas nesta Lei ou em outras leis de licitações e contratos da Administração Pública que também sejam tipificados como </a:t>
            </a:r>
            <a:r>
              <a:rPr lang="pt-BR" alt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atos lesivos na Lei nº 12.846, de 1º de agosto de 2013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altLang="pt-BR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serão apurados e julgados conjuntamente, nos mesmos autos, observados o rito procedimental e a autoridade competente definidos na referida Lei</a:t>
            </a:r>
            <a:r>
              <a:rPr lang="pt-BR" alt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pt-BR" altLang="pt-BR" sz="1800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Minas Gerais - Decreto nº 46.782/2015)</a:t>
            </a:r>
            <a:endParaRPr lang="pt-BR" altLang="pt-BR" sz="1800" dirty="0">
              <a:solidFill>
                <a:schemeClr val="bg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1CD87401-8EC8-48F3-90ED-001558352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0283" y="1136797"/>
            <a:ext cx="2957376" cy="12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30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4427</TotalTime>
  <Words>1997</Words>
  <Application>Microsoft Office PowerPoint</Application>
  <PresentationFormat>Apresentação na tela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Impact</vt:lpstr>
      <vt:lpstr>Wingdings</vt:lpstr>
      <vt:lpstr>Tema do Office</vt:lpstr>
      <vt:lpstr>Apresentação do PowerPoint</vt:lpstr>
      <vt:lpstr>Apresentação do PowerPoint</vt:lpstr>
      <vt:lpstr>EXIGÊNCIA DE PROGRAMA DE INTEGRIDADE DO CONTRATADO</vt:lpstr>
      <vt:lpstr>CRITÉRIO DE DESEMPATE</vt:lpstr>
      <vt:lpstr>SANÇÕES</vt:lpstr>
      <vt:lpstr>REABILITAÇÃO DO LICITANTE OU CONTRATADO</vt:lpstr>
      <vt:lpstr>LEIS QUE EXIGEM PROGRAMA DE INTEGRIDADE  E DESAFIOS</vt:lpstr>
      <vt:lpstr>Desafios</vt:lpstr>
      <vt:lpstr>RESPONSABILIZAÇÃO - Desafios</vt:lpstr>
      <vt:lpstr>Apresentação do PowerPoint</vt:lpstr>
      <vt:lpstr>BOA PRÁTICA</vt:lpstr>
      <vt:lpstr>Apresentação do PowerPoint</vt:lpstr>
      <vt:lpstr>CONFLITO DE INTERESSE</vt:lpstr>
      <vt:lpstr>Apresentação do PowerPoint</vt:lpstr>
      <vt:lpstr>   FORMULÁRIO DE ANÁLISE DE PERFIL DOS CONTRATADOS DO TRIBUNAL DE JUSTIÇA DO ESTADO DE MINAS GERAIS  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Tatiana Camarão</cp:lastModifiedBy>
  <cp:revision>550</cp:revision>
  <dcterms:created xsi:type="dcterms:W3CDTF">2019-05-30T19:46:25Z</dcterms:created>
  <dcterms:modified xsi:type="dcterms:W3CDTF">2022-05-16T22:21:04Z</dcterms:modified>
</cp:coreProperties>
</file>